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7.xml" ContentType="application/vnd.openxmlformats-officedocument.presentationml.slide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png" ContentType="image/png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docProps/core.xml" ContentType="application/vnd.openxmlformats-package.core-properties+xml"/>
  <Default Extension="emf" ContentType="image/x-emf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Default Extension="xml" ContentType="application/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92" r:id="rId2"/>
    <p:sldId id="256" r:id="rId3"/>
    <p:sldId id="260" r:id="rId4"/>
    <p:sldId id="268" r:id="rId5"/>
    <p:sldId id="275" r:id="rId6"/>
    <p:sldId id="290" r:id="rId7"/>
    <p:sldId id="288" r:id="rId8"/>
    <p:sldId id="276" r:id="rId9"/>
    <p:sldId id="277" r:id="rId10"/>
    <p:sldId id="278" r:id="rId11"/>
    <p:sldId id="279" r:id="rId12"/>
    <p:sldId id="282" r:id="rId13"/>
    <p:sldId id="283" r:id="rId14"/>
    <p:sldId id="270" r:id="rId15"/>
    <p:sldId id="271" r:id="rId16"/>
    <p:sldId id="291" r:id="rId17"/>
    <p:sldId id="272" r:id="rId18"/>
    <p:sldId id="28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 autoAdjust="0"/>
    <p:restoredTop sz="90929"/>
  </p:normalViewPr>
  <p:slideViewPr>
    <p:cSldViewPr>
      <p:cViewPr varScale="1">
        <p:scale>
          <a:sx n="129" d="100"/>
          <a:sy n="129" d="100"/>
        </p:scale>
        <p:origin x="-120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9B72D4-748E-4E41-8C56-B52EADEF42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010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analysis text has a lot of this stuff</a:t>
            </a:r>
          </a:p>
          <a:p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\{Y=1|\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{x}\} = \pi % 42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8459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details about the numerical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4DFF6-AAD2-4B70-BF7E-D8950FDE928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$\beta_k$ is the increase in log odds of $Y=1$ when $x_k$ is increased by one unit, </a:t>
            </a:r>
          </a:p>
          <a:p>
            <a:r>
              <a:rPr lang="en-US" dirty="0"/>
              <a:t>and all other independent variables are held constant.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Note $\pi$ is a \</a:t>
            </a:r>
            <a:r>
              <a:rPr lang="en-US" dirty="0" err="1" smtClean="0"/>
              <a:t>emph</a:t>
            </a:r>
            <a:r>
              <a:rPr lang="en-US" dirty="0" smtClean="0"/>
              <a:t>{conditional} probability. </a:t>
            </a:r>
            <a:r>
              <a:rPr lang="en-US" smtClean="0"/>
              <a:t>% 32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19C92-777F-45D3-B3FC-358EBFF2C35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Odds RATIOS will yield nice</a:t>
            </a:r>
            <a:r>
              <a:rPr lang="en-US" baseline="0" dirty="0" smtClean="0"/>
              <a:t> cancellation</a:t>
            </a:r>
          </a:p>
          <a:p>
            <a:endParaRPr lang="en-US" baseline="0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frac</a:t>
            </a:r>
            <a:r>
              <a:rPr lang="en-US" dirty="0" smtClean="0"/>
              <a:t>{\pi}{1-\pi}</a:t>
            </a:r>
          </a:p>
          <a:p>
            <a:r>
              <a:rPr lang="en-US" dirty="0" smtClean="0"/>
              <a:t>      &amp; = &amp; 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 \\</a:t>
            </a:r>
          </a:p>
          <a:p>
            <a:r>
              <a:rPr lang="en-US" dirty="0" smtClean="0"/>
              <a:t>      &amp; = &amp;  e^{\beta_0} e^{\beta_1 x_1} \</a:t>
            </a:r>
            <a:r>
              <a:rPr lang="en-US" dirty="0" err="1" smtClean="0"/>
              <a:t>cdots</a:t>
            </a:r>
            <a:r>
              <a:rPr lang="en-US" dirty="0" smtClean="0"/>
              <a:t> e^{\beta_{p-1} x_{p-1}}, \</a:t>
            </a:r>
            <a:r>
              <a:rPr lang="en-US" dirty="0" err="1" smtClean="0"/>
              <a:t>nonumber</a:t>
            </a:r>
            <a:endParaRPr lang="en-US" dirty="0" smtClean="0"/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\pi  =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    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EC6F4-1EB8-4EAF-A6B7-DF5E972EFCC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intercept, beta_k is 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alpha is an odds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disease severity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B0B1F-37C9-40CA-B72B-9D84E43EEED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dirty="0" smtClean="0"/>
              <a:t> if </a:t>
            </a:r>
            <a:r>
              <a:rPr lang="en-US" dirty="0"/>
              <a:t>beta1 &gt; 0 ? Chemo alone is better. Reasonable?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B8DCF-F43E-43B7-AFB1-177F126E4A41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Nonlinear model for the probability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that’s about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369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CD67A8-76AE-47EF-B9DF-3B35B9CD09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BD2375-2CDC-458A-AE1B-0C429614F1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B93703-1B9F-422A-94B7-258F689A9B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6CC377-DE97-47E8-839E-DF8DF0AB3E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E57830-D071-4D46-84A3-7C99A1914D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6CAC6-6E9F-434B-8840-E2AC7AEB64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30C5EC-5F94-4AF7-A561-1CCBBDFDBE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137441-D5D4-4ED9-82F6-90989D374E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EE076C-4F50-43DB-9546-7CD8CBCC6D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C37CB4-CBC6-4A6B-A8D1-0C2921EB5C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7D534D-A722-4504-AEB1-A311CB04CE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75E964-734C-402C-B2FC-7B78B4FB4BD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Relationship Id="rId4" Type="http://schemas.openxmlformats.org/officeDocument/2006/relationships/image" Target="../media/image6.emf"/><Relationship Id="rId5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Logistic Regression</a:t>
            </a:r>
            <a:br>
              <a:rPr lang="en-US" dirty="0" smtClean="0"/>
            </a:br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STA2101/442 F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3657" y="5287597"/>
            <a:ext cx="540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last slide for copyright information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0296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 dirty="0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Therapy Example</a:t>
            </a:r>
            <a:endParaRPr lang="en-US" dirty="0"/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95600" y="5867400"/>
            <a:ext cx="333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is severity of disease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 and all other independent 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“controlling”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71800"/>
            <a:ext cx="508000" cy="393700"/>
          </a:xfrm>
          <a:prstGeom prst="rect">
            <a:avLst/>
          </a:prstGeom>
          <a:noFill/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1143000"/>
          </a:xfrm>
        </p:spPr>
        <p:txBody>
          <a:bodyPr/>
          <a:lstStyle/>
          <a:p>
            <a:r>
              <a:rPr lang="en-US" dirty="0"/>
              <a:t>The conditional probability of Y=1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62000" y="4038600"/>
            <a:ext cx="6891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This formula can be used to calculate a </a:t>
            </a:r>
            <a:r>
              <a:rPr lang="en-US" dirty="0" smtClean="0"/>
              <a:t>predicted</a:t>
            </a:r>
          </a:p>
          <a:p>
            <a:r>
              <a:rPr lang="en-US" dirty="0" smtClean="0"/>
              <a:t>P(Y=1|</a:t>
            </a:r>
            <a:r>
              <a:rPr lang="en-US" b="1" dirty="0" smtClean="0"/>
              <a:t>x</a:t>
            </a:r>
            <a:r>
              <a:rPr lang="en-US" dirty="0" smtClean="0"/>
              <a:t>).  Just </a:t>
            </a:r>
            <a:r>
              <a:rPr lang="en-US" dirty="0"/>
              <a:t>replace betas by their estimates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76426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It can also be used to calculate the probability of getting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sample data values we actually did </a:t>
            </a:r>
            <a:r>
              <a:rPr lang="en-US" dirty="0" smtClean="0"/>
              <a:t>observe, as a</a:t>
            </a:r>
          </a:p>
          <a:p>
            <a:r>
              <a:rPr lang="en-US" dirty="0" smtClean="0"/>
              <a:t>function of the betas.</a:t>
            </a:r>
            <a:endParaRPr lang="en-US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328690" y="1340106"/>
            <a:ext cx="5791200" cy="24003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8"/>
            <a:ext cx="7772400" cy="1143000"/>
          </a:xfrm>
        </p:spPr>
        <p:txBody>
          <a:bodyPr/>
          <a:lstStyle/>
          <a:p>
            <a:r>
              <a:rPr lang="en-US" dirty="0" smtClean="0"/>
              <a:t>Likelihood Function</a:t>
            </a:r>
            <a:endParaRPr lang="en-US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56723" y="1496082"/>
            <a:ext cx="6464300" cy="49911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58437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Likelihood =</a:t>
            </a:r>
            <a:r>
              <a:rPr lang="en-US" sz="2800" dirty="0" smtClean="0"/>
              <a:t> Conditional probability </a:t>
            </a:r>
            <a:r>
              <a:rPr lang="en-US" sz="2800" dirty="0"/>
              <a:t>of getting the data values we did </a:t>
            </a:r>
            <a:r>
              <a:rPr lang="en-US" sz="2800" dirty="0" smtClean="0"/>
              <a:t>observe,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function of the betas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the (log) likelihood with respect to betas.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numerically (“Iteratively re-weighted least squares”)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Likelihood </a:t>
            </a:r>
            <a:r>
              <a:rPr lang="en-US" sz="2800" dirty="0" smtClean="0"/>
              <a:t>ratio</a:t>
            </a:r>
            <a:r>
              <a:rPr lang="en-US" sz="2800" smtClean="0"/>
              <a:t>, Wald </a:t>
            </a:r>
            <a:r>
              <a:rPr lang="en-US" sz="2800" dirty="0" smtClean="0"/>
              <a:t>tests as usual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Divide regression coefficients by estimated standard errors to get Z-tests of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</a:t>
            </a:r>
            <a:r>
              <a:rPr lang="en-US" sz="2800" dirty="0" err="1" smtClean="0">
                <a:latin typeface="Symbol" charset="2"/>
                <a:cs typeface="Symbol" charset="2"/>
              </a:rPr>
              <a:t>b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=0.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Z-tests are like the t-tests in ordinary regression.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http://www.utstat.toronto.edu/brunner/oldclass/appliedf12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295400"/>
            <a:ext cx="6400800" cy="1295400"/>
          </a:xfrm>
        </p:spPr>
        <p:txBody>
          <a:bodyPr/>
          <a:lstStyle/>
          <a:p>
            <a:r>
              <a:rPr lang="en-US" dirty="0"/>
              <a:t>For a binary dependent variable: 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057400" y="3810000"/>
            <a:ext cx="5232400" cy="558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/>
              <a:t>Linear regression model for the log odds of the event Y=1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7357" y="2728893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676400" y="6248400"/>
            <a:ext cx="6184900" cy="393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6098"/>
            <a:ext cx="7772400" cy="762000"/>
          </a:xfrm>
        </p:spPr>
        <p:txBody>
          <a:bodyPr/>
          <a:lstStyle/>
          <a:p>
            <a:r>
              <a:rPr lang="en-US" dirty="0"/>
              <a:t>Equivalent Statements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62000" y="1066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47800" y="2667000"/>
            <a:ext cx="5880100" cy="1384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95400" y="4572000"/>
            <a:ext cx="5334000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 distinctly non-linear function</a:t>
            </a:r>
          </a:p>
          <a:p>
            <a:r>
              <a:rPr lang="en-US" dirty="0" smtClean="0"/>
              <a:t>Non-linear in the betas</a:t>
            </a:r>
          </a:p>
          <a:p>
            <a:r>
              <a:rPr lang="en-US" dirty="0" smtClean="0"/>
              <a:t>So logistic regression is an example of </a:t>
            </a:r>
            <a:r>
              <a:rPr lang="en-US" i="1" dirty="0" smtClean="0"/>
              <a:t>non-linear regression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6519" y="973352"/>
            <a:ext cx="7061200" cy="9525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05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8" y="573088"/>
            <a:ext cx="8077200" cy="571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 smtClean="0"/>
              <a:t>Could use any cumulative distribution function: </a:t>
            </a:r>
          </a:p>
          <a:p>
            <a:endParaRPr lang="en-US" dirty="0" smtClean="0"/>
          </a:p>
          <a:p>
            <a:r>
              <a:rPr lang="en-US" dirty="0" smtClean="0"/>
              <a:t>CDF of the standard normal used to be popular</a:t>
            </a:r>
          </a:p>
          <a:p>
            <a:r>
              <a:rPr lang="en-US" dirty="0" smtClean="0"/>
              <a:t>Called probit analysis</a:t>
            </a:r>
          </a:p>
          <a:p>
            <a:r>
              <a:rPr lang="en-US" dirty="0" smtClean="0"/>
              <a:t>Can be closely approximated with a logistic regression.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308268" y="3153806"/>
            <a:ext cx="627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terms of log odds, logistic regression is like regular regression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85800" y="3124200"/>
            <a:ext cx="75565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Exponential function of) the logistic </a:t>
            </a:r>
            <a:r>
              <a:rPr lang="en-US" dirty="0"/>
              <a:t>regression coefficients </a:t>
            </a:r>
            <a:r>
              <a:rPr lang="en-US" dirty="0" smtClean="0"/>
              <a:t>are </a:t>
            </a:r>
            <a:r>
              <a:rPr lang="en-US" i="1" dirty="0" smtClean="0"/>
              <a:t>odds </a:t>
            </a:r>
            <a:r>
              <a:rPr lang="en-US" i="1" dirty="0"/>
              <a:t>ratios</a:t>
            </a:r>
            <a:endParaRPr lang="en-US" dirty="0"/>
          </a:p>
          <a:p>
            <a:r>
              <a:rPr lang="en-US" dirty="0"/>
              <a:t>For example, “Among 50 year old men, the odds of being dead before age 60 are three times as great for smokers.”</a:t>
            </a:r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968</Words>
  <Application>Microsoft Macintosh PowerPoint</Application>
  <PresentationFormat>On-screen Show (4:3)</PresentationFormat>
  <Paragraphs>103</Paragraphs>
  <Slides>18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Logistic Regression Part One</vt:lpstr>
      <vt:lpstr>Logistic Regression</vt:lpstr>
      <vt:lpstr>Least Squares vs. Logistic Regression</vt:lpstr>
      <vt:lpstr>Linear regression model for the log odds of the event Y=1</vt:lpstr>
      <vt:lpstr>Equivalent Statements</vt:lpstr>
      <vt:lpstr>Slide 6</vt:lpstr>
      <vt:lpstr>Slide 7</vt:lpstr>
      <vt:lpstr>In terms of log odds, logistic regression is like regular regression</vt:lpstr>
      <vt:lpstr>In terms of plain odds, </vt:lpstr>
      <vt:lpstr>Logistic regression</vt:lpstr>
      <vt:lpstr>Slide 11</vt:lpstr>
      <vt:lpstr>Cancer Therapy Example</vt:lpstr>
      <vt:lpstr>For any given disease severity x,</vt:lpstr>
      <vt:lpstr>In general,</vt:lpstr>
      <vt:lpstr>The conditional probability of Y=1</vt:lpstr>
      <vt:lpstr>Likelihood Function</vt:lpstr>
      <vt:lpstr>Maximum likelihood estimation</vt:lpstr>
      <vt:lpstr>Copyright Information</vt:lpstr>
    </vt:vector>
  </TitlesOfParts>
  <Company>Earl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Earl Monroe</cp:lastModifiedBy>
  <cp:revision>99</cp:revision>
  <cp:lastPrinted>2012-10-16T16:42:37Z</cp:lastPrinted>
  <dcterms:created xsi:type="dcterms:W3CDTF">2012-10-26T17:19:12Z</dcterms:created>
  <dcterms:modified xsi:type="dcterms:W3CDTF">2012-10-26T17:21:22Z</dcterms:modified>
</cp:coreProperties>
</file>