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306" r:id="rId2"/>
    <p:sldId id="337" r:id="rId3"/>
    <p:sldId id="307" r:id="rId4"/>
    <p:sldId id="30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8" r:id="rId45"/>
    <p:sldId id="339" r:id="rId46"/>
    <p:sldId id="340" r:id="rId47"/>
    <p:sldId id="341" r:id="rId48"/>
    <p:sldId id="342" r:id="rId49"/>
    <p:sldId id="343" r:id="rId50"/>
    <p:sldId id="344" r:id="rId51"/>
    <p:sldId id="346" r:id="rId52"/>
    <p:sldId id="360" r:id="rId53"/>
    <p:sldId id="361" r:id="rId54"/>
    <p:sldId id="345" r:id="rId55"/>
    <p:sldId id="293" r:id="rId56"/>
    <p:sldId id="294" r:id="rId57"/>
    <p:sldId id="295" r:id="rId58"/>
    <p:sldId id="296" r:id="rId59"/>
    <p:sldId id="270" r:id="rId60"/>
    <p:sldId id="273" r:id="rId61"/>
    <p:sldId id="274" r:id="rId62"/>
    <p:sldId id="275" r:id="rId63"/>
    <p:sldId id="362" r:id="rId64"/>
    <p:sldId id="348" r:id="rId65"/>
    <p:sldId id="349" r:id="rId66"/>
    <p:sldId id="347" r:id="rId67"/>
    <p:sldId id="350" r:id="rId68"/>
    <p:sldId id="363" r:id="rId69"/>
    <p:sldId id="352" r:id="rId70"/>
    <p:sldId id="354" r:id="rId71"/>
    <p:sldId id="353" r:id="rId72"/>
    <p:sldId id="355" r:id="rId73"/>
    <p:sldId id="356" r:id="rId74"/>
    <p:sldId id="357" r:id="rId75"/>
    <p:sldId id="358" r:id="rId76"/>
    <p:sldId id="359" r:id="rId77"/>
    <p:sldId id="335"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16" autoAdjust="0"/>
  </p:normalViewPr>
  <p:slideViewPr>
    <p:cSldViewPr snapToGrid="0" snapToObjects="1">
      <p:cViewPr varScale="1">
        <p:scale>
          <a:sx n="91" d="100"/>
          <a:sy n="91" d="100"/>
        </p:scale>
        <p:origin x="-11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24129-78A8-41F4-B7A3-A02D89128CE2}" type="datetimeFigureOut">
              <a:rPr lang="en-US" smtClean="0"/>
              <a:pPr/>
              <a:t>12-10-19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1F681-D746-4142-9740-46B190D1190F}" type="slidenum">
              <a:rPr lang="en-US" smtClean="0"/>
              <a:pPr/>
              <a:t>‹#›</a:t>
            </a:fld>
            <a:endParaRPr lang="en-US" dirty="0"/>
          </a:p>
        </p:txBody>
      </p:sp>
    </p:spTree>
    <p:extLst>
      <p:ext uri="{BB962C8B-B14F-4D97-AF65-F5344CB8AC3E}">
        <p14:creationId xmlns:p14="http://schemas.microsoft.com/office/powerpoint/2010/main" val="2018722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mathbf</a:t>
            </a:r>
            <a:r>
              <a:rPr lang="en-US" dirty="0" smtClean="0"/>
              <a:t>{Y}~=~\</a:t>
            </a:r>
            <a:r>
              <a:rPr lang="en-US" dirty="0" err="1" smtClean="0"/>
              <a:t>mathbf</a:t>
            </a:r>
            <a:r>
              <a:rPr lang="en-US" dirty="0" smtClean="0"/>
              <a:t>{X} \</a:t>
            </a:r>
            <a:r>
              <a:rPr lang="en-US" dirty="0" err="1" smtClean="0"/>
              <a:t>boldsymbol</a:t>
            </a:r>
            <a:r>
              <a:rPr lang="en-US" dirty="0" smtClean="0"/>
              <a:t>{\beta} ~+~ \</a:t>
            </a:r>
            <a:r>
              <a:rPr lang="en-US" dirty="0" err="1" smtClean="0"/>
              <a:t>mathbf</a:t>
            </a:r>
            <a:r>
              <a:rPr lang="en-US" dirty="0" smtClean="0"/>
              <a:t>{</a:t>
            </a:r>
            <a:r>
              <a:rPr lang="en-US" dirty="0" err="1" smtClean="0"/>
              <a:t>Zb</a:t>
            </a:r>
            <a:r>
              <a:rPr lang="en-US" dirty="0" smtClean="0"/>
              <a:t>} ~+~\</a:t>
            </a:r>
            <a:r>
              <a:rPr lang="en-US" dirty="0" err="1" smtClean="0"/>
              <a:t>boldsymbol</a:t>
            </a:r>
            <a:r>
              <a:rPr lang="en-US" dirty="0" smtClean="0"/>
              <a:t>{\epsilon} </a:t>
            </a:r>
          </a:p>
          <a:p>
            <a:r>
              <a:rPr lang="en-US" dirty="0" smtClean="0"/>
              <a:t>% 42</a:t>
            </a:r>
          </a:p>
          <a:p>
            <a:endParaRPr lang="en-US" dirty="0" smtClean="0"/>
          </a:p>
          <a:p>
            <a:r>
              <a:rPr lang="en-US" dirty="0" smtClean="0"/>
              <a:t>\begin{itemize}</a:t>
            </a:r>
          </a:p>
          <a:p>
            <a:r>
              <a:rPr lang="en-US" dirty="0" smtClean="0"/>
              <a:t>    \item $\</a:t>
            </a:r>
            <a:r>
              <a:rPr lang="en-US" dirty="0" err="1" smtClean="0"/>
              <a:t>mathbf</a:t>
            </a:r>
            <a:r>
              <a:rPr lang="en-US" dirty="0" smtClean="0"/>
              <a:t>{X}$ is an $n \times p$ matrix of known constants</a:t>
            </a:r>
          </a:p>
          <a:p>
            <a:r>
              <a:rPr lang="en-US" dirty="0" smtClean="0"/>
              <a:t>    \item $\</a:t>
            </a:r>
            <a:r>
              <a:rPr lang="en-US" dirty="0" err="1" smtClean="0"/>
              <a:t>boldsymbol</a:t>
            </a:r>
            <a:r>
              <a:rPr lang="en-US" dirty="0" smtClean="0"/>
              <a:t>{\beta}$ is a $p \times 1$ vector of unknown constants.</a:t>
            </a:r>
          </a:p>
          <a:p>
            <a:r>
              <a:rPr lang="en-US" dirty="0" smtClean="0"/>
              <a:t>    \item $\</a:t>
            </a:r>
            <a:r>
              <a:rPr lang="en-US" dirty="0" err="1" smtClean="0"/>
              <a:t>mathbf</a:t>
            </a:r>
            <a:r>
              <a:rPr lang="en-US" dirty="0" smtClean="0"/>
              <a:t>{Z}$ is an $n \times q$ matrix of known constants</a:t>
            </a:r>
          </a:p>
          <a:p>
            <a:r>
              <a:rPr lang="en-US" dirty="0" smtClean="0"/>
              <a:t>    \item $\</a:t>
            </a:r>
            <a:r>
              <a:rPr lang="en-US" dirty="0" err="1" smtClean="0"/>
              <a:t>mathbf</a:t>
            </a:r>
            <a:r>
              <a:rPr lang="en-US" dirty="0" smtClean="0"/>
              <a:t>{b} \</a:t>
            </a:r>
            <a:r>
              <a:rPr lang="en-US" dirty="0" err="1" smtClean="0"/>
              <a:t>sim</a:t>
            </a:r>
            <a:r>
              <a:rPr lang="en-US" dirty="0" smtClean="0"/>
              <a:t> </a:t>
            </a:r>
            <a:r>
              <a:rPr lang="en-US" dirty="0" err="1" smtClean="0"/>
              <a:t>N_q</a:t>
            </a:r>
            <a:r>
              <a:rPr lang="en-US" dirty="0" smtClean="0"/>
              <a:t>(\</a:t>
            </a:r>
            <a:r>
              <a:rPr lang="en-US" dirty="0" err="1" smtClean="0"/>
              <a:t>mathbf</a:t>
            </a:r>
            <a:r>
              <a:rPr lang="en-US" dirty="0" smtClean="0"/>
              <a:t>{0},\</a:t>
            </a:r>
            <a:r>
              <a:rPr lang="en-US" dirty="0" err="1" smtClean="0"/>
              <a:t>boldsymbol</a:t>
            </a:r>
            <a:r>
              <a:rPr lang="en-US" dirty="0" smtClean="0"/>
              <a:t>{\Sigma}_b)$ with $\</a:t>
            </a:r>
            <a:r>
              <a:rPr lang="en-US" dirty="0" err="1" smtClean="0"/>
              <a:t>boldsymbol</a:t>
            </a:r>
            <a:r>
              <a:rPr lang="en-US" dirty="0" smtClean="0"/>
              <a:t>{\Sigma}_b$ unknown</a:t>
            </a:r>
          </a:p>
          <a:p>
            <a:r>
              <a:rPr lang="en-US" dirty="0" smtClean="0"/>
              <a:t>    \item $\</a:t>
            </a:r>
            <a:r>
              <a:rPr lang="en-US" dirty="0" err="1" smtClean="0"/>
              <a:t>boldsymbol</a:t>
            </a:r>
            <a:r>
              <a:rPr lang="en-US" dirty="0" smtClean="0"/>
              <a:t>{\epsilon} \</a:t>
            </a:r>
            <a:r>
              <a:rPr lang="en-US" dirty="0" err="1" smtClean="0"/>
              <a:t>sim</a:t>
            </a:r>
            <a:r>
              <a:rPr lang="en-US" dirty="0" smtClean="0"/>
              <a:t> N(\</a:t>
            </a:r>
            <a:r>
              <a:rPr lang="en-US" dirty="0" err="1" smtClean="0"/>
              <a:t>mathbf</a:t>
            </a:r>
            <a:r>
              <a:rPr lang="en-US" dirty="0" smtClean="0"/>
              <a:t>{0},\sigma^2 \</a:t>
            </a:r>
            <a:r>
              <a:rPr lang="en-US" dirty="0" err="1" smtClean="0"/>
              <a:t>mathbf</a:t>
            </a:r>
            <a:r>
              <a:rPr lang="en-US" dirty="0" smtClean="0"/>
              <a:t>{I}_n)$ , where $\sigma^2 &gt; 0$ is an unknown constant.</a:t>
            </a:r>
          </a:p>
          <a:p>
            <a:r>
              <a:rPr lang="en-US" dirty="0" smtClean="0"/>
              <a:t>\end{itemize} % 24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3</a:t>
            </a:fld>
            <a:endParaRPr lang="en-US" dirty="0"/>
          </a:p>
        </p:txBody>
      </p:sp>
    </p:spTree>
    <p:extLst>
      <p:ext uri="{BB962C8B-B14F-4D97-AF65-F5344CB8AC3E}">
        <p14:creationId xmlns:p14="http://schemas.microsoft.com/office/powerpoint/2010/main" val="2293476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CONTROL</a:t>
            </a:r>
            <a:endParaRPr lang="en-US" dirty="0"/>
          </a:p>
        </p:txBody>
      </p:sp>
      <p:sp>
        <p:nvSpPr>
          <p:cNvPr id="4" name="Slide Number Placeholder 3"/>
          <p:cNvSpPr>
            <a:spLocks noGrp="1"/>
          </p:cNvSpPr>
          <p:nvPr>
            <p:ph type="sldNum" sz="quarter" idx="10"/>
          </p:nvPr>
        </p:nvSpPr>
        <p:spPr/>
        <p:txBody>
          <a:bodyPr/>
          <a:lstStyle/>
          <a:p>
            <a:fld id="{796EE463-C522-471E-B489-723C6454F207}"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{Y} = \</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{\beta}_0 + \</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{\beta}_1 \</a:t>
            </a:r>
            <a:r>
              <a:rPr lang="en-US" sz="1200" kern="1200" dirty="0" err="1" smtClean="0">
                <a:solidFill>
                  <a:schemeClr val="tx1"/>
                </a:solidFill>
                <a:latin typeface="+mn-lt"/>
                <a:ea typeface="+mn-ea"/>
                <a:cs typeface="+mn-cs"/>
              </a:rPr>
              <a:t>cdot</a:t>
            </a:r>
            <a:r>
              <a:rPr lang="en-US" sz="1200" kern="1200" dirty="0" smtClean="0">
                <a:solidFill>
                  <a:schemeClr val="tx1"/>
                </a:solidFill>
                <a:latin typeface="+mn-lt"/>
                <a:ea typeface="+mn-ea"/>
                <a:cs typeface="+mn-cs"/>
              </a:rPr>
              <a:t>  14 + \</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{\beta}_2 x</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22</a:t>
            </a:fld>
            <a:endParaRPr lang="en-US" dirty="0"/>
          </a:p>
        </p:txBody>
      </p:sp>
    </p:spTree>
    <p:extLst>
      <p:ext uri="{BB962C8B-B14F-4D97-AF65-F5344CB8AC3E}">
        <p14:creationId xmlns:p14="http://schemas.microsoft.com/office/powerpoint/2010/main" val="3579147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B30BA9B-2565-4907-93C1-848D43B844E4}" type="slidenum">
              <a:rPr lang="en-US"/>
              <a:pPr/>
              <a:t>24</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ea typeface="ＭＳ Ｐゴシック" charset="-128"/>
              </a:rPr>
              <a:t>So beta0 is the placebo group mean and beta1 is the DIFFERENCE between population means</a:t>
            </a:r>
          </a:p>
          <a:p>
            <a:pPr eaLnBrk="1" hangingPunct="1"/>
            <a:endParaRPr lang="en-US" dirty="0">
              <a:ea typeface="ＭＳ Ｐゴシック" charset="-128"/>
            </a:endParaRPr>
          </a:p>
          <a:p>
            <a:pPr eaLnBrk="1" hangingPunct="1"/>
            <a:r>
              <a:rPr lang="en-US" dirty="0">
                <a:ea typeface="ＭＳ Ｐゴシック" charset="-128"/>
              </a:rPr>
              <a:t>Scatterplot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C6B3DF1-9186-4AAF-8C42-33E083003A3F}" type="slidenum">
              <a:rPr lang="en-US"/>
              <a:pPr/>
              <a:t>25</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a:ea typeface="ＭＳ Ｐゴシック" charset="-128"/>
              </a:rPr>
              <a:t>Scatterplot</a:t>
            </a:r>
          </a:p>
          <a:p>
            <a:pPr eaLnBrk="1" hangingPunct="1"/>
            <a:endParaRPr lang="en-US" dirty="0">
              <a:ea typeface="ＭＳ Ｐゴシック" charset="-128"/>
            </a:endParaRPr>
          </a:p>
          <a:p>
            <a:pPr eaLnBrk="1" hangingPunct="1"/>
            <a:r>
              <a:rPr lang="en-US" dirty="0">
                <a:ea typeface="ＭＳ Ｐゴシック" charset="-128"/>
              </a:rPr>
              <a:t>So b0 is the placebo group SAMPLE mean and b1 is the DIFFERENCE between sample means</a:t>
            </a:r>
          </a:p>
          <a:p>
            <a:pPr eaLnBrk="1" hangingPunct="1"/>
            <a:endParaRPr lang="en-US" dirty="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143B030-88E9-4F34-863E-572E6056401A}" type="slidenum">
              <a:rPr lang="en-US"/>
              <a:pPr/>
              <a:t>26</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ea typeface="ＭＳ Ｐゴシック" charset="-128"/>
              </a:rPr>
              <a:t>Now extend to more than 2 categories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2A7351-7D44-4E59-B096-849CCC70DA65}" type="slidenum">
              <a:rPr lang="en-US"/>
              <a:pPr/>
              <a:t>27</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ea typeface="ＭＳ Ｐゴシック" charset="-128"/>
              </a:rPr>
              <a:t>3-d Scatterplot: Three columns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3256269-D7FE-4B24-AD16-5430067C26C3}" type="slidenum">
              <a:rPr lang="en-US"/>
              <a:pPr/>
              <a:t>28</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C726236-5E24-4894-81C8-44541DF1B735}" type="slidenum">
              <a:rPr lang="en-US"/>
              <a:pPr/>
              <a:t>30</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a:ea typeface="ＭＳ Ｐゴシック" charset="-128"/>
              </a:rPr>
              <a:t>Parallel Slopes, ANCOVA</a:t>
            </a:r>
          </a:p>
          <a:p>
            <a:pPr eaLnBrk="1" hangingPunct="1"/>
            <a:r>
              <a:rPr lang="en-US" dirty="0">
                <a:ea typeface="ＭＳ Ｐゴシック" charset="-128"/>
              </a:rPr>
              <a:t>Could have more than one covariate</a:t>
            </a:r>
          </a:p>
          <a:p>
            <a:pPr eaLnBrk="1" hangingPunct="1"/>
            <a:r>
              <a:rPr lang="en-US" dirty="0">
                <a:ea typeface="ＭＳ Ｐゴシック" charset="-128"/>
              </a:rPr>
              <a:t>Reduce MSE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a:latin typeface="Arial" pitchFamily="16" charset="0"/>
              <a:ea typeface="ＭＳ Ｐゴシック" pitchFamily="1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4992404-DAC9-4171-9AD8-53D6E24BD5B8}" type="slidenum">
              <a:rPr lang="en-US">
                <a:solidFill>
                  <a:prstClr val="black"/>
                </a:solidFill>
                <a:latin typeface="Calibri"/>
              </a:rPr>
              <a:pPr/>
              <a:t>38</a:t>
            </a:fld>
            <a:endParaRPr lang="en-US" dirty="0">
              <a:solidFill>
                <a:prstClr val="black"/>
              </a:solidFill>
              <a:latin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ea typeface="ＭＳ Ｐゴシック" charset="-128"/>
              </a:rPr>
              <a:t>Test of whether ANY independent variable makes a difference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77AD96E-8982-44BF-95E0-7BD9538C449D}" type="slidenum">
              <a:rPr lang="en-US">
                <a:solidFill>
                  <a:prstClr val="black"/>
                </a:solidFill>
                <a:latin typeface="Calibri"/>
              </a:rPr>
              <a:pPr/>
              <a:t>39</a:t>
            </a:fld>
            <a:endParaRPr lang="en-US" dirty="0">
              <a:solidFill>
                <a:prstClr val="black"/>
              </a:solidFill>
              <a:latin typeface="Calibri"/>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ea typeface="ＭＳ Ｐゴシック" charset="-128"/>
              </a:rPr>
              <a:t>For a simple regression,  same as the square of the correlation coefficient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60A6CBC-C9B3-469D-BAB3-DF8E19CDF764}" type="slidenum">
              <a:rPr lang="en-US">
                <a:solidFill>
                  <a:prstClr val="black"/>
                </a:solidFill>
                <a:latin typeface="Calibri"/>
              </a:rPr>
              <a:pPr/>
              <a:t>40</a:t>
            </a:fld>
            <a:endParaRPr lang="en-US" dirty="0">
              <a:solidFill>
                <a:prstClr val="black"/>
              </a:solidFill>
              <a:latin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a:ea typeface="ＭＳ Ｐゴシック" charset="-128"/>
              </a:rPr>
              <a:t>Example on next slide</a:t>
            </a:r>
          </a:p>
          <a:p>
            <a:pPr eaLnBrk="1" hangingPunct="1"/>
            <a:endParaRPr lang="en-US" dirty="0">
              <a:ea typeface="ＭＳ Ｐゴシック" charset="-128"/>
            </a:endParaRPr>
          </a:p>
          <a:p>
            <a:pPr eaLnBrk="1" hangingPunct="1"/>
            <a:r>
              <a:rPr lang="en-US" dirty="0">
                <a:ea typeface="ＭＳ Ｐゴシック" charset="-128"/>
              </a:rPr>
              <a:t>Last item - need not be contrasts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0125EF7-5EC6-457C-A301-358F13E2B069}" type="slidenum">
              <a:rPr lang="en-US">
                <a:solidFill>
                  <a:prstClr val="black"/>
                </a:solidFill>
                <a:latin typeface="Calibri"/>
              </a:rPr>
              <a:pPr/>
              <a:t>41</a:t>
            </a:fld>
            <a:endParaRPr lang="en-US" dirty="0">
              <a:solidFill>
                <a:prstClr val="black"/>
              </a:solidFill>
              <a:latin typeface="Calibri"/>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a:ea typeface="ＭＳ Ｐゴシック" charset="-128"/>
              </a:rPr>
              <a:t>Three contrasts of the regression coefficients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E15682A-BCBE-46C8-8A56-3E4C42E76830}" type="slidenum">
              <a:rPr lang="en-US">
                <a:solidFill>
                  <a:prstClr val="black"/>
                </a:solidFill>
                <a:latin typeface="Calibri"/>
              </a:rPr>
              <a:pPr/>
              <a:t>42</a:t>
            </a:fld>
            <a:endParaRPr lang="en-US" dirty="0">
              <a:solidFill>
                <a:prstClr val="black"/>
              </a:solidFill>
              <a:latin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523AF04-A240-41D6-96A4-421E48FF05CD}" type="slidenum">
              <a:rPr lang="en-US">
                <a:solidFill>
                  <a:prstClr val="black"/>
                </a:solidFill>
                <a:latin typeface="Calibri"/>
              </a:rPr>
              <a:pPr/>
              <a:t>43</a:t>
            </a:fld>
            <a:endParaRPr lang="en-US" dirty="0">
              <a:solidFill>
                <a:prstClr val="black"/>
              </a:solidFill>
              <a:latin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ea typeface="ＭＳ Ｐゴシック" charset="-128"/>
              </a:rPr>
              <a:t>F =  \</a:t>
            </a:r>
            <a:r>
              <a:rPr lang="en-US" dirty="0" err="1" smtClean="0">
                <a:ea typeface="ＭＳ Ｐゴシック" charset="-128"/>
              </a:rPr>
              <a:t>frac</a:t>
            </a:r>
            <a:r>
              <a:rPr lang="en-US" dirty="0" smtClean="0">
                <a:ea typeface="ＭＳ Ｐゴシック" charset="-128"/>
              </a:rPr>
              <a:t>{(SSR_F-SSR_R)/r}{MSE_F} % 42</a:t>
            </a:r>
          </a:p>
          <a:p>
            <a:pPr eaLnBrk="1" hangingPunct="1"/>
            <a:endParaRPr lang="en-US" dirty="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523AF04-A240-41D6-96A4-421E48FF05CD}" type="slidenum">
              <a:rPr lang="en-US">
                <a:solidFill>
                  <a:prstClr val="black"/>
                </a:solidFill>
                <a:latin typeface="Calibri"/>
              </a:rPr>
              <a:pPr/>
              <a:t>44</a:t>
            </a:fld>
            <a:endParaRPr lang="en-US" dirty="0">
              <a:solidFill>
                <a:prstClr val="black"/>
              </a:solidFill>
              <a:latin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ea typeface="ＭＳ Ｐゴシック" charset="-128"/>
              </a:rPr>
              <a:t>F &amp;=&amp; \</a:t>
            </a:r>
            <a:r>
              <a:rPr lang="en-US" dirty="0" err="1" smtClean="0">
                <a:ea typeface="ＭＳ Ｐゴシック" charset="-128"/>
              </a:rPr>
              <a:t>frac</a:t>
            </a:r>
            <a:r>
              <a:rPr lang="en-US" dirty="0" smtClean="0">
                <a:ea typeface="ＭＳ Ｐゴシック" charset="-128"/>
              </a:rPr>
              <a:t>{(SSR_F-SSR_R)/r}{MSE_F} \\</a:t>
            </a:r>
          </a:p>
          <a:p>
            <a:pPr eaLnBrk="1" hangingPunct="1"/>
            <a:r>
              <a:rPr lang="en-US" dirty="0" smtClean="0">
                <a:ea typeface="ＭＳ Ｐゴシック" charset="-128"/>
              </a:rPr>
              <a:t>  &amp;=&amp; \</a:t>
            </a:r>
            <a:r>
              <a:rPr lang="en-US" dirty="0" err="1" smtClean="0">
                <a:ea typeface="ＭＳ Ｐゴシック" charset="-128"/>
              </a:rPr>
              <a:t>frac</a:t>
            </a:r>
            <a:r>
              <a:rPr lang="en-US" dirty="0" smtClean="0">
                <a:ea typeface="ＭＳ Ｐゴシック" charset="-128"/>
              </a:rPr>
              <a:t>{(\</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widehat</a:t>
            </a:r>
            <a:r>
              <a:rPr lang="en-US" dirty="0" smtClean="0">
                <a:ea typeface="ＭＳ Ｐゴシック" charset="-128"/>
              </a:rPr>
              <a:t>{\</a:t>
            </a:r>
            <a:r>
              <a:rPr lang="en-US" dirty="0" err="1" smtClean="0">
                <a:ea typeface="ＭＳ Ｐゴシック" charset="-128"/>
              </a:rPr>
              <a:t>boldsymbol</a:t>
            </a:r>
            <a:r>
              <a:rPr lang="en-US" dirty="0" smtClean="0">
                <a:ea typeface="ＭＳ Ｐゴシック" charset="-128"/>
              </a:rPr>
              <a:t>{\beta}}-\</a:t>
            </a:r>
            <a:r>
              <a:rPr lang="en-US" dirty="0" err="1" smtClean="0">
                <a:ea typeface="ＭＳ Ｐゴシック" charset="-128"/>
              </a:rPr>
              <a:t>mathbf</a:t>
            </a:r>
            <a:r>
              <a:rPr lang="en-US" dirty="0" smtClean="0">
                <a:ea typeface="ＭＳ Ｐゴシック" charset="-128"/>
              </a:rPr>
              <a:t>{h})^\prime</a:t>
            </a:r>
          </a:p>
          <a:p>
            <a:pPr eaLnBrk="1" hangingPunct="1"/>
            <a:r>
              <a:rPr lang="en-US" dirty="0" smtClean="0">
                <a:ea typeface="ＭＳ Ｐゴシック" charset="-128"/>
              </a:rPr>
              <a:t>            (\</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mathbf</a:t>
            </a:r>
            <a:r>
              <a:rPr lang="en-US" dirty="0" smtClean="0">
                <a:ea typeface="ＭＳ Ｐゴシック" charset="-128"/>
              </a:rPr>
              <a:t>{X}^\prime \</a:t>
            </a:r>
            <a:r>
              <a:rPr lang="en-US" dirty="0" err="1" smtClean="0">
                <a:ea typeface="ＭＳ Ｐゴシック" charset="-128"/>
              </a:rPr>
              <a:t>mathbf</a:t>
            </a:r>
            <a:r>
              <a:rPr lang="en-US" dirty="0" smtClean="0">
                <a:ea typeface="ＭＳ Ｐゴシック" charset="-128"/>
              </a:rPr>
              <a:t>{X})^{-1}\</a:t>
            </a:r>
            <a:r>
              <a:rPr lang="en-US" dirty="0" err="1" smtClean="0">
                <a:ea typeface="ＭＳ Ｐゴシック" charset="-128"/>
              </a:rPr>
              <a:t>mathbf</a:t>
            </a:r>
            <a:r>
              <a:rPr lang="en-US" dirty="0" smtClean="0">
                <a:ea typeface="ＭＳ Ｐゴシック" charset="-128"/>
              </a:rPr>
              <a:t>{L}^\prime)^{-1}</a:t>
            </a:r>
          </a:p>
          <a:p>
            <a:pPr eaLnBrk="1" hangingPunct="1"/>
            <a:r>
              <a:rPr lang="en-US" dirty="0" smtClean="0">
                <a:ea typeface="ＭＳ Ｐゴシック" charset="-128"/>
              </a:rPr>
              <a:t>            (\</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widehat</a:t>
            </a:r>
            <a:r>
              <a:rPr lang="en-US" dirty="0" smtClean="0">
                <a:ea typeface="ＭＳ Ｐゴシック" charset="-128"/>
              </a:rPr>
              <a:t>{\</a:t>
            </a:r>
            <a:r>
              <a:rPr lang="en-US" dirty="0" err="1" smtClean="0">
                <a:ea typeface="ＭＳ Ｐゴシック" charset="-128"/>
              </a:rPr>
              <a:t>boldsymbol</a:t>
            </a:r>
            <a:r>
              <a:rPr lang="en-US" dirty="0" smtClean="0">
                <a:ea typeface="ＭＳ Ｐゴシック" charset="-128"/>
              </a:rPr>
              <a:t>{\beta}}-\</a:t>
            </a:r>
            <a:r>
              <a:rPr lang="en-US" dirty="0" err="1" smtClean="0">
                <a:ea typeface="ＭＳ Ｐゴシック" charset="-128"/>
              </a:rPr>
              <a:t>mathbf</a:t>
            </a:r>
            <a:r>
              <a:rPr lang="en-US" dirty="0" smtClean="0">
                <a:ea typeface="ＭＳ Ｐゴシック" charset="-128"/>
              </a:rPr>
              <a:t>{h})}</a:t>
            </a:r>
          </a:p>
          <a:p>
            <a:pPr eaLnBrk="1" hangingPunct="1"/>
            <a:r>
              <a:rPr lang="en-US" dirty="0" smtClean="0">
                <a:ea typeface="ＭＳ Ｐゴシック" charset="-128"/>
              </a:rPr>
              <a:t>           {r \, MSE_F} % 36</a:t>
            </a:r>
          </a:p>
          <a:p>
            <a:pPr eaLnBrk="1" hangingPunct="1"/>
            <a:endParaRPr lang="en-US" dirty="0" smtClean="0">
              <a:ea typeface="ＭＳ Ｐゴシック" charset="-128"/>
            </a:endParaRPr>
          </a:p>
          <a:p>
            <a:pPr eaLnBrk="1" hangingPunct="1"/>
            <a:endParaRPr lang="en-US" dirty="0" smtClean="0">
              <a:ea typeface="ＭＳ Ｐゴシック" charset="-128"/>
            </a:endParaRPr>
          </a:p>
          <a:p>
            <a:pPr eaLnBrk="1" hangingPunct="1"/>
            <a:r>
              <a:rPr lang="en-US" dirty="0" smtClean="0">
                <a:ea typeface="ＭＳ Ｐゴシック" charset="-128"/>
              </a:rPr>
              <a:t>Distribution theory is well within reach. %20</a:t>
            </a:r>
            <a:endParaRPr lang="en-US" dirty="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p>
          <a:p>
            <a:r>
              <a:rPr lang="en-US" dirty="0" smtClean="0"/>
              <a:t>  \begin{itemize}</a:t>
            </a:r>
          </a:p>
          <a:p>
            <a:r>
              <a:rPr lang="en-US" dirty="0" smtClean="0"/>
              <a:t>    \item If $\</a:t>
            </a:r>
            <a:r>
              <a:rPr lang="en-US" dirty="0" err="1" smtClean="0"/>
              <a:t>mathbf</a:t>
            </a:r>
            <a:r>
              <a:rPr lang="en-US" dirty="0" smtClean="0"/>
              <a:t>{X} \</a:t>
            </a:r>
            <a:r>
              <a:rPr lang="en-US" dirty="0" err="1" smtClean="0"/>
              <a:t>sim</a:t>
            </a:r>
            <a:r>
              <a:rPr lang="en-US" dirty="0" smtClean="0"/>
              <a:t> </a:t>
            </a:r>
            <a:r>
              <a:rPr lang="en-US" dirty="0" err="1" smtClean="0"/>
              <a:t>N_k</a:t>
            </a:r>
            <a:r>
              <a:rPr lang="en-US" dirty="0" smtClean="0"/>
              <a:t>(\</a:t>
            </a:r>
            <a:r>
              <a:rPr lang="en-US" dirty="0" err="1" smtClean="0"/>
              <a:t>boldsymbol</a:t>
            </a:r>
            <a:r>
              <a:rPr lang="en-US" dirty="0" smtClean="0"/>
              <a:t>{\mu},\</a:t>
            </a:r>
            <a:r>
              <a:rPr lang="en-US" dirty="0" err="1" smtClean="0"/>
              <a:t>boldsymbol</a:t>
            </a:r>
            <a:r>
              <a:rPr lang="en-US" dirty="0" smtClean="0"/>
              <a:t>{\Sigma})$, then</a:t>
            </a:r>
          </a:p>
          <a:p>
            <a:r>
              <a:rPr lang="en-US" dirty="0" smtClean="0"/>
              <a:t>          $(\</a:t>
            </a:r>
            <a:r>
              <a:rPr lang="en-US" dirty="0" err="1" smtClean="0"/>
              <a:t>mathbf</a:t>
            </a:r>
            <a:r>
              <a:rPr lang="en-US" dirty="0" smtClean="0"/>
              <a:t>{X}-\</a:t>
            </a:r>
            <a:r>
              <a:rPr lang="en-US" dirty="0" err="1" smtClean="0"/>
              <a:t>boldsymbol</a:t>
            </a:r>
            <a:r>
              <a:rPr lang="en-US" dirty="0" smtClean="0"/>
              <a:t>{\mu})^\prime</a:t>
            </a:r>
          </a:p>
          <a:p>
            <a:r>
              <a:rPr lang="en-US" dirty="0" smtClean="0"/>
              <a:t>            \</a:t>
            </a:r>
            <a:r>
              <a:rPr lang="en-US" dirty="0" err="1" smtClean="0"/>
              <a:t>boldsymbol</a:t>
            </a:r>
            <a:r>
              <a:rPr lang="en-US" dirty="0" smtClean="0"/>
              <a:t>{\Sigma}^{-1}(\</a:t>
            </a:r>
            <a:r>
              <a:rPr lang="en-US" dirty="0" err="1" smtClean="0"/>
              <a:t>mathbf</a:t>
            </a:r>
            <a:r>
              <a:rPr lang="en-US" dirty="0" smtClean="0"/>
              <a:t>{X}-\</a:t>
            </a:r>
            <a:r>
              <a:rPr lang="en-US" dirty="0" err="1" smtClean="0"/>
              <a:t>boldsymbol</a:t>
            </a:r>
            <a:r>
              <a:rPr lang="en-US" dirty="0" smtClean="0"/>
              <a:t>{\mu}) \</a:t>
            </a:r>
            <a:r>
              <a:rPr lang="en-US" dirty="0" err="1" smtClean="0"/>
              <a:t>sim</a:t>
            </a:r>
            <a:r>
              <a:rPr lang="en-US" dirty="0" smtClean="0"/>
              <a:t> \chi^2 (k)$</a:t>
            </a:r>
          </a:p>
          <a:p>
            <a:r>
              <a:rPr lang="en-US" dirty="0" smtClean="0"/>
              <a:t>    \item Zero covariance implies independence for the multivariate normal.</a:t>
            </a:r>
          </a:p>
          <a:p>
            <a:r>
              <a:rPr lang="en-US" dirty="0" smtClean="0"/>
              <a:t>    \item For the regression model $\</a:t>
            </a:r>
            <a:r>
              <a:rPr lang="en-US" dirty="0" err="1" smtClean="0"/>
              <a:t>mathbf</a:t>
            </a:r>
            <a:r>
              <a:rPr lang="en-US" dirty="0" smtClean="0"/>
              <a:t>{Y}=\</a:t>
            </a:r>
            <a:r>
              <a:rPr lang="en-US" dirty="0" err="1" smtClean="0"/>
              <a:t>mathbf</a:t>
            </a:r>
            <a:r>
              <a:rPr lang="en-US" dirty="0" smtClean="0"/>
              <a:t>{X} \</a:t>
            </a:r>
            <a:r>
              <a:rPr lang="en-US" dirty="0" err="1" smtClean="0"/>
              <a:t>boldsymbol</a:t>
            </a:r>
            <a:r>
              <a:rPr lang="en-US" dirty="0" smtClean="0"/>
              <a:t>{\beta}+\</a:t>
            </a:r>
            <a:r>
              <a:rPr lang="en-US" dirty="0" err="1" smtClean="0"/>
              <a:t>boldsymbol</a:t>
            </a:r>
            <a:r>
              <a:rPr lang="en-US" dirty="0" smtClean="0"/>
              <a:t>{\epsilon}$,</a:t>
            </a:r>
          </a:p>
          <a:p>
            <a:r>
              <a:rPr lang="en-US" dirty="0" smtClean="0"/>
              <a:t>        \begin{itemize}</a:t>
            </a:r>
          </a:p>
          <a:p>
            <a:r>
              <a:rPr lang="en-US" dirty="0" smtClean="0"/>
              <a:t>            \item[] $\</a:t>
            </a:r>
            <a:r>
              <a:rPr lang="en-US" dirty="0" err="1" smtClean="0"/>
              <a:t>widehat</a:t>
            </a:r>
            <a:r>
              <a:rPr lang="en-US" dirty="0" smtClean="0"/>
              <a:t>{\</a:t>
            </a:r>
            <a:r>
              <a:rPr lang="en-US" dirty="0" err="1" smtClean="0"/>
              <a:t>boldsymbol</a:t>
            </a:r>
            <a:r>
              <a:rPr lang="en-US" dirty="0" smtClean="0"/>
              <a:t>{\beta}} = (\</a:t>
            </a:r>
            <a:r>
              <a:rPr lang="en-US" dirty="0" err="1" smtClean="0"/>
              <a:t>mathbf</a:t>
            </a:r>
            <a:r>
              <a:rPr lang="en-US" dirty="0" smtClean="0"/>
              <a:t>{X}^\prime \</a:t>
            </a:r>
            <a:r>
              <a:rPr lang="en-US" dirty="0" err="1" smtClean="0"/>
              <a:t>mathbf</a:t>
            </a:r>
            <a:r>
              <a:rPr lang="en-US" dirty="0" smtClean="0"/>
              <a:t>{X})^{-1} </a:t>
            </a:r>
          </a:p>
          <a:p>
            <a:r>
              <a:rPr lang="en-US" dirty="0" smtClean="0"/>
              <a:t>                   \</a:t>
            </a:r>
            <a:r>
              <a:rPr lang="en-US" dirty="0" err="1" smtClean="0"/>
              <a:t>mathbf</a:t>
            </a:r>
            <a:r>
              <a:rPr lang="en-US" dirty="0" smtClean="0"/>
              <a:t>{X}^\prime \</a:t>
            </a:r>
            <a:r>
              <a:rPr lang="en-US" dirty="0" err="1" smtClean="0"/>
              <a:t>mathbf</a:t>
            </a:r>
            <a:r>
              <a:rPr lang="en-US" dirty="0" smtClean="0"/>
              <a:t>{Y} \</a:t>
            </a:r>
            <a:r>
              <a:rPr lang="en-US" dirty="0" err="1" smtClean="0"/>
              <a:t>sim</a:t>
            </a:r>
            <a:r>
              <a:rPr lang="en-US" dirty="0" smtClean="0"/>
              <a:t> </a:t>
            </a:r>
            <a:r>
              <a:rPr lang="en-US" dirty="0" err="1" smtClean="0"/>
              <a:t>N_p</a:t>
            </a:r>
            <a:r>
              <a:rPr lang="en-US" dirty="0" smtClean="0"/>
              <a:t>\left(\</a:t>
            </a:r>
            <a:r>
              <a:rPr lang="en-US" dirty="0" err="1" smtClean="0"/>
              <a:t>boldsymbol</a:t>
            </a:r>
            <a:r>
              <a:rPr lang="en-US" dirty="0" smtClean="0"/>
              <a:t>{\beta}, </a:t>
            </a:r>
          </a:p>
          <a:p>
            <a:r>
              <a:rPr lang="en-US" dirty="0" smtClean="0"/>
              <a:t>                   \sigma^2 (\</a:t>
            </a:r>
            <a:r>
              <a:rPr lang="en-US" dirty="0" err="1" smtClean="0"/>
              <a:t>mathbf</a:t>
            </a:r>
            <a:r>
              <a:rPr lang="en-US" dirty="0" smtClean="0"/>
              <a:t>{X}^\prime \</a:t>
            </a:r>
            <a:r>
              <a:rPr lang="en-US" dirty="0" err="1" smtClean="0"/>
              <a:t>mathbf</a:t>
            </a:r>
            <a:r>
              <a:rPr lang="en-US" dirty="0" smtClean="0"/>
              <a:t>{X})^{-1}\right)$</a:t>
            </a:r>
          </a:p>
          <a:p>
            <a:r>
              <a:rPr lang="en-US" dirty="0" smtClean="0"/>
              <a:t>            \item[] $\</a:t>
            </a:r>
            <a:r>
              <a:rPr lang="en-US" dirty="0" err="1" smtClean="0"/>
              <a:t>mathbf</a:t>
            </a:r>
            <a:r>
              <a:rPr lang="en-US" dirty="0" smtClean="0"/>
              <a:t>{e} = \</a:t>
            </a:r>
            <a:r>
              <a:rPr lang="en-US" dirty="0" err="1" smtClean="0"/>
              <a:t>mathbf</a:t>
            </a:r>
            <a:r>
              <a:rPr lang="en-US" dirty="0" smtClean="0"/>
              <a:t>{Y}-\</a:t>
            </a:r>
            <a:r>
              <a:rPr lang="en-US" dirty="0" err="1" smtClean="0"/>
              <a:t>widehat</a:t>
            </a:r>
            <a:r>
              <a:rPr lang="en-US" dirty="0" smtClean="0"/>
              <a:t>{\</a:t>
            </a:r>
            <a:r>
              <a:rPr lang="en-US" dirty="0" err="1" smtClean="0"/>
              <a:t>mathbf</a:t>
            </a:r>
            <a:r>
              <a:rPr lang="en-US" dirty="0" smtClean="0"/>
              <a:t>{Y}}</a:t>
            </a:r>
          </a:p>
          <a:p>
            <a:r>
              <a:rPr lang="en-US" dirty="0" smtClean="0"/>
              <a:t>                                = \</a:t>
            </a:r>
            <a:r>
              <a:rPr lang="en-US" dirty="0" err="1" smtClean="0"/>
              <a:t>mathbf</a:t>
            </a:r>
            <a:r>
              <a:rPr lang="en-US" dirty="0" smtClean="0"/>
              <a:t>{Y}-\</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is </a:t>
            </a:r>
          </a:p>
          <a:p>
            <a:r>
              <a:rPr lang="en-US" dirty="0" smtClean="0"/>
              <a:t>                    multivariate normal.</a:t>
            </a:r>
          </a:p>
          <a:p>
            <a:r>
              <a:rPr lang="en-US" dirty="0" smtClean="0"/>
              <a:t>            \item[] SSE = $\</a:t>
            </a:r>
            <a:r>
              <a:rPr lang="en-US" dirty="0" err="1" smtClean="0"/>
              <a:t>mathbf</a:t>
            </a:r>
            <a:r>
              <a:rPr lang="en-US" dirty="0" smtClean="0"/>
              <a:t>{e}^\prime \</a:t>
            </a:r>
            <a:r>
              <a:rPr lang="en-US" dirty="0" err="1" smtClean="0"/>
              <a:t>mathbf</a:t>
            </a:r>
            <a:r>
              <a:rPr lang="en-US" dirty="0" smtClean="0"/>
              <a:t>{e}$. </a:t>
            </a:r>
          </a:p>
          <a:p>
            <a:r>
              <a:rPr lang="en-US" dirty="0" smtClean="0"/>
              <a:t>        \end{itemize}</a:t>
            </a:r>
          </a:p>
          <a:p>
            <a:r>
              <a:rPr lang="en-US" dirty="0" smtClean="0"/>
              <a:t>  \end{itemize} % 22</a:t>
            </a:r>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45</a:t>
            </a:fld>
            <a:endParaRPr lang="en-US" dirty="0"/>
          </a:p>
        </p:txBody>
      </p:sp>
    </p:spTree>
    <p:extLst>
      <p:ext uri="{BB962C8B-B14F-4D97-AF65-F5344CB8AC3E}">
        <p14:creationId xmlns:p14="http://schemas.microsoft.com/office/powerpoint/2010/main" val="2256724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like the independence of $\</a:t>
            </a:r>
            <a:r>
              <a:rPr lang="en-US" dirty="0" err="1" smtClean="0"/>
              <a:t>overline</a:t>
            </a:r>
            <a:r>
              <a:rPr lang="en-US" dirty="0" smtClean="0"/>
              <a:t>{X}$ and $S^2$ % 36</a:t>
            </a:r>
          </a:p>
          <a:p>
            <a:endParaRPr lang="en-US" dirty="0" smtClean="0"/>
          </a:p>
          <a:p>
            <a:r>
              <a:rPr lang="en-US" dirty="0" smtClean="0"/>
              <a:t>\begin{itemize}</a:t>
            </a:r>
          </a:p>
          <a:p>
            <a:r>
              <a:rPr lang="en-US" dirty="0" smtClean="0"/>
              <a:t>     \item $C(\</a:t>
            </a:r>
            <a:r>
              <a:rPr lang="en-US" dirty="0" err="1" smtClean="0"/>
              <a:t>mathbf</a:t>
            </a:r>
            <a:r>
              <a:rPr lang="en-US" dirty="0" smtClean="0"/>
              <a:t>{e},\</a:t>
            </a:r>
            <a:r>
              <a:rPr lang="en-US" dirty="0" err="1" smtClean="0"/>
              <a:t>widehat</a:t>
            </a:r>
            <a:r>
              <a:rPr lang="en-US" dirty="0" smtClean="0"/>
              <a:t>{\</a:t>
            </a:r>
            <a:r>
              <a:rPr lang="en-US" dirty="0" err="1" smtClean="0"/>
              <a:t>boldsymbol</a:t>
            </a:r>
            <a:r>
              <a:rPr lang="en-US" dirty="0" smtClean="0"/>
              <a:t>{\beta}}) </a:t>
            </a:r>
          </a:p>
          <a:p>
            <a:r>
              <a:rPr lang="en-US" dirty="0" smtClean="0"/>
              <a:t>         =  E(\</a:t>
            </a:r>
            <a:r>
              <a:rPr lang="en-US" dirty="0" err="1" smtClean="0"/>
              <a:t>mathbf</a:t>
            </a:r>
            <a:r>
              <a:rPr lang="en-US" dirty="0" smtClean="0"/>
              <a:t>{e}\</a:t>
            </a:r>
            <a:r>
              <a:rPr lang="en-US" dirty="0" err="1" smtClean="0"/>
              <a:t>widehat</a:t>
            </a:r>
            <a:r>
              <a:rPr lang="en-US" dirty="0" smtClean="0"/>
              <a:t>{\</a:t>
            </a:r>
            <a:r>
              <a:rPr lang="en-US" dirty="0" err="1" smtClean="0"/>
              <a:t>boldsymbol</a:t>
            </a:r>
            <a:r>
              <a:rPr lang="en-US" dirty="0" smtClean="0"/>
              <a:t>{\beta}}^\prime)</a:t>
            </a:r>
          </a:p>
          <a:p>
            <a:r>
              <a:rPr lang="en-US" dirty="0" smtClean="0"/>
              <a:t>          - E(\</a:t>
            </a:r>
            <a:r>
              <a:rPr lang="en-US" dirty="0" err="1" smtClean="0"/>
              <a:t>mathbf</a:t>
            </a:r>
            <a:r>
              <a:rPr lang="en-US" dirty="0" smtClean="0"/>
              <a:t>{e})E(\</a:t>
            </a:r>
            <a:r>
              <a:rPr lang="en-US" dirty="0" err="1" smtClean="0"/>
              <a:t>widehat</a:t>
            </a:r>
            <a:r>
              <a:rPr lang="en-US" dirty="0" smtClean="0"/>
              <a:t>{\</a:t>
            </a:r>
            <a:r>
              <a:rPr lang="en-US" dirty="0" err="1" smtClean="0"/>
              <a:t>boldsymbol</a:t>
            </a:r>
            <a:r>
              <a:rPr lang="en-US" dirty="0" smtClean="0"/>
              <a:t>{\beta}}^\prime)</a:t>
            </a:r>
          </a:p>
          <a:p>
            <a:r>
              <a:rPr lang="en-US" dirty="0" smtClean="0"/>
              <a:t>         =  E(\</a:t>
            </a:r>
            <a:r>
              <a:rPr lang="en-US" dirty="0" err="1" smtClean="0"/>
              <a:t>mathbf</a:t>
            </a:r>
            <a:r>
              <a:rPr lang="en-US" dirty="0" smtClean="0"/>
              <a:t>{e}\</a:t>
            </a:r>
            <a:r>
              <a:rPr lang="en-US" dirty="0" err="1" smtClean="0"/>
              <a:t>widehat</a:t>
            </a:r>
            <a:r>
              <a:rPr lang="en-US" dirty="0" smtClean="0"/>
              <a:t>{\</a:t>
            </a:r>
            <a:r>
              <a:rPr lang="en-US" dirty="0" err="1" smtClean="0"/>
              <a:t>boldsymbol</a:t>
            </a:r>
            <a:r>
              <a:rPr lang="en-US" dirty="0" smtClean="0"/>
              <a:t>{\beta}}^\prime) = \</a:t>
            </a:r>
            <a:r>
              <a:rPr lang="en-US" dirty="0" err="1" smtClean="0"/>
              <a:t>mathbf</a:t>
            </a:r>
            <a:r>
              <a:rPr lang="en-US" dirty="0" smtClean="0"/>
              <a:t>{0} $</a:t>
            </a:r>
          </a:p>
          <a:p>
            <a:r>
              <a:rPr lang="en-US" dirty="0" smtClean="0"/>
              <a:t>     \item So $\</a:t>
            </a:r>
            <a:r>
              <a:rPr lang="en-US" dirty="0" err="1" smtClean="0"/>
              <a:t>widehat</a:t>
            </a:r>
            <a:r>
              <a:rPr lang="en-US" dirty="0" smtClean="0"/>
              <a:t>{\</a:t>
            </a:r>
            <a:r>
              <a:rPr lang="en-US" dirty="0" err="1" smtClean="0"/>
              <a:t>boldsymbol</a:t>
            </a:r>
            <a:r>
              <a:rPr lang="en-US" dirty="0" smtClean="0"/>
              <a:t>{\beta}}$ AND $\</a:t>
            </a:r>
            <a:r>
              <a:rPr lang="en-US" dirty="0" err="1" smtClean="0"/>
              <a:t>mathbf</a:t>
            </a:r>
            <a:r>
              <a:rPr lang="en-US" dirty="0" smtClean="0"/>
              <a:t>{e}$ are independent.</a:t>
            </a:r>
          </a:p>
          <a:p>
            <a:r>
              <a:rPr lang="en-US" dirty="0" smtClean="0"/>
              <a:t>     \item So $\</a:t>
            </a:r>
            <a:r>
              <a:rPr lang="en-US" dirty="0" err="1" smtClean="0"/>
              <a:t>widehat</a:t>
            </a:r>
            <a:r>
              <a:rPr lang="en-US" dirty="0" smtClean="0"/>
              <a:t>{\</a:t>
            </a:r>
            <a:r>
              <a:rPr lang="en-US" dirty="0" err="1" smtClean="0"/>
              <a:t>boldsymbol</a:t>
            </a:r>
            <a:r>
              <a:rPr lang="en-US" dirty="0" smtClean="0"/>
              <a:t>{\beta}}$ AND $SSE = \</a:t>
            </a:r>
            <a:r>
              <a:rPr lang="en-US" dirty="0" err="1" smtClean="0"/>
              <a:t>mathbf</a:t>
            </a:r>
            <a:r>
              <a:rPr lang="en-US" dirty="0" smtClean="0"/>
              <a:t>{e}^\prime \</a:t>
            </a:r>
            <a:r>
              <a:rPr lang="en-US" dirty="0" err="1" smtClean="0"/>
              <a:t>mathbf</a:t>
            </a:r>
            <a:r>
              <a:rPr lang="en-US" dirty="0" smtClean="0"/>
              <a:t>{e}$ are independent.</a:t>
            </a:r>
          </a:p>
          <a:p>
            <a:r>
              <a:rPr lang="en-US" dirty="0" smtClean="0"/>
              <a:t>     \item Test statistic is </a:t>
            </a:r>
          </a:p>
          <a:p>
            <a:r>
              <a:rPr lang="en-US" dirty="0" smtClean="0"/>
              <a:t>\end{itemize}</a:t>
            </a:r>
          </a:p>
          <a:p>
            <a:r>
              <a:rPr lang="en-US" dirty="0" smtClean="0"/>
              <a:t>\begin{</a:t>
            </a:r>
            <a:r>
              <a:rPr lang="en-US" dirty="0" err="1" smtClean="0"/>
              <a:t>displaymath</a:t>
            </a:r>
            <a:r>
              <a:rPr lang="en-US" dirty="0" smtClean="0"/>
              <a:t>}</a:t>
            </a:r>
          </a:p>
          <a:p>
            <a:r>
              <a:rPr lang="en-US" dirty="0" smtClean="0"/>
              <a:t>    F =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a:t>
            </a:r>
          </a:p>
          <a:p>
            <a:r>
              <a:rPr lang="en-US" dirty="0" smtClean="0"/>
              <a:t>           {r \, MSE}</a:t>
            </a:r>
          </a:p>
          <a:p>
            <a:r>
              <a:rPr lang="en-US" dirty="0" smtClean="0"/>
              <a:t>\end{</a:t>
            </a:r>
            <a:r>
              <a:rPr lang="en-US" dirty="0" err="1" smtClean="0"/>
              <a:t>displaymath</a:t>
            </a:r>
            <a:r>
              <a:rPr lang="en-US" dirty="0" smtClean="0"/>
              <a:t>}</a:t>
            </a:r>
          </a:p>
          <a:p>
            <a:r>
              <a:rPr lang="en-US" dirty="0" smtClean="0"/>
              <a:t>Numerator and denominator are independent. % 24</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46</a:t>
            </a:fld>
            <a:endParaRPr lang="en-US" dirty="0"/>
          </a:p>
        </p:txBody>
      </p:sp>
    </p:spTree>
    <p:extLst>
      <p:ext uri="{BB962C8B-B14F-4D97-AF65-F5344CB8AC3E}">
        <p14:creationId xmlns:p14="http://schemas.microsoft.com/office/powerpoint/2010/main" val="77618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0&lt;rho&lt;1, reliability</a:t>
            </a:r>
          </a:p>
          <a:p>
            <a:r>
              <a:rPr lang="en-US" dirty="0" err="1" smtClean="0"/>
              <a:t>Wkipedia</a:t>
            </a:r>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8</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\begin{itemize}</a:t>
            </a:r>
          </a:p>
          <a:p>
            <a:r>
              <a:rPr lang="en-US" dirty="0" smtClean="0"/>
              <a:t>     \item $F =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{MSE}$</a:t>
            </a:r>
          </a:p>
          <a:p>
            <a:r>
              <a:rPr lang="en-US" dirty="0" smtClean="0"/>
              <a:t>     \item If $H_0: \</a:t>
            </a:r>
            <a:r>
              <a:rPr lang="en-US" dirty="0" err="1" smtClean="0"/>
              <a:t>mathbf</a:t>
            </a:r>
            <a:r>
              <a:rPr lang="en-US" dirty="0" smtClean="0"/>
              <a:t>{L} \</a:t>
            </a:r>
            <a:r>
              <a:rPr lang="en-US" dirty="0" err="1" smtClean="0"/>
              <a:t>boldsymbol</a:t>
            </a:r>
            <a:r>
              <a:rPr lang="en-US" dirty="0" smtClean="0"/>
              <a:t>{\beta} = \</a:t>
            </a:r>
            <a:r>
              <a:rPr lang="en-US" dirty="0" err="1" smtClean="0"/>
              <a:t>mathbf</a:t>
            </a:r>
            <a:r>
              <a:rPr lang="en-US" dirty="0" smtClean="0"/>
              <a:t>{h}$ is true, then</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 \</a:t>
            </a:r>
            <a:r>
              <a:rPr lang="en-US" dirty="0" err="1" smtClean="0"/>
              <a:t>sim</a:t>
            </a:r>
            <a:r>
              <a:rPr lang="en-US" dirty="0" smtClean="0"/>
              <a:t> </a:t>
            </a:r>
            <a:r>
              <a:rPr lang="en-US" dirty="0" err="1" smtClean="0"/>
              <a:t>N_r</a:t>
            </a:r>
            <a:endParaRPr lang="en-US" dirty="0" smtClean="0"/>
          </a:p>
          <a:p>
            <a:r>
              <a:rPr lang="en-US" dirty="0" smtClean="0"/>
              <a:t>           \left(\</a:t>
            </a:r>
            <a:r>
              <a:rPr lang="en-US" dirty="0" err="1" smtClean="0"/>
              <a:t>mathbf</a:t>
            </a:r>
            <a:r>
              <a:rPr lang="en-US" dirty="0" smtClean="0"/>
              <a:t>{h}, </a:t>
            </a:r>
          </a:p>
          <a:p>
            <a:r>
              <a:rPr lang="en-US" dirty="0" smtClean="0"/>
              <a:t>                    \</a:t>
            </a:r>
            <a:r>
              <a:rPr lang="en-US" dirty="0" err="1" smtClean="0"/>
              <a:t>mathbf</a:t>
            </a:r>
            <a:r>
              <a:rPr lang="en-US" dirty="0" smtClean="0"/>
              <a:t>{L}\sigma^2(\</a:t>
            </a:r>
            <a:r>
              <a:rPr lang="en-US" dirty="0" err="1" smtClean="0"/>
              <a:t>mathbf</a:t>
            </a:r>
            <a:r>
              <a:rPr lang="en-US" dirty="0" smtClean="0"/>
              <a:t>{X}^\prime </a:t>
            </a:r>
          </a:p>
          <a:p>
            <a:r>
              <a:rPr lang="en-US" dirty="0" smtClean="0"/>
              <a:t>                   \</a:t>
            </a:r>
            <a:r>
              <a:rPr lang="en-US" dirty="0" err="1" smtClean="0"/>
              <a:t>mathbf</a:t>
            </a:r>
            <a:r>
              <a:rPr lang="en-US" dirty="0" smtClean="0"/>
              <a:t>{X})^{-1}\</a:t>
            </a:r>
            <a:r>
              <a:rPr lang="en-US" dirty="0" err="1" smtClean="0"/>
              <a:t>mathbf</a:t>
            </a:r>
            <a:r>
              <a:rPr lang="en-US" dirty="0" smtClean="0"/>
              <a:t>{L}^\prime\right)$, and</a:t>
            </a:r>
          </a:p>
          <a:p>
            <a:r>
              <a:rPr lang="en-US" dirty="0" smtClean="0"/>
              <a:t>\end{itemize}</a:t>
            </a:r>
          </a:p>
          <a:p>
            <a:r>
              <a:rPr lang="en-US" dirty="0" smtClean="0"/>
              <a:t>\begin{</a:t>
            </a:r>
            <a:r>
              <a:rPr lang="en-US" dirty="0" err="1" smtClean="0"/>
              <a:t>eqnarray</a:t>
            </a:r>
            <a:r>
              <a:rPr lang="en-US" dirty="0" smtClean="0"/>
              <a:t>*}</a:t>
            </a:r>
          </a:p>
          <a:p>
            <a:r>
              <a:rPr lang="en-US" dirty="0" smtClean="0"/>
              <a:t> &amp; &amp;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{L}\sigma^2(\</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 \\</a:t>
            </a:r>
          </a:p>
          <a:p>
            <a:r>
              <a:rPr lang="en-US" dirty="0" smtClean="0"/>
              <a:t> &amp;=&amp; \</a:t>
            </a:r>
            <a:r>
              <a:rPr lang="en-US" dirty="0" err="1" smtClean="0"/>
              <a:t>frac</a:t>
            </a:r>
            <a:r>
              <a:rPr lang="en-US" dirty="0" smtClean="0"/>
              <a:t>{1}{\sigma^2}</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 </a:t>
            </a:r>
          </a:p>
          <a:p>
            <a:r>
              <a:rPr lang="en-US" dirty="0" smtClean="0"/>
              <a:t>            \</a:t>
            </a:r>
            <a:r>
              <a:rPr lang="en-US" dirty="0" err="1" smtClean="0"/>
              <a:t>sim</a:t>
            </a:r>
            <a:r>
              <a:rPr lang="en-US" dirty="0" smtClean="0"/>
              <a:t> \chi^2(r).</a:t>
            </a:r>
          </a:p>
          <a:p>
            <a:r>
              <a:rPr lang="en-US" dirty="0" smtClean="0"/>
              <a:t>\end{</a:t>
            </a:r>
            <a:r>
              <a:rPr lang="en-US" dirty="0" err="1" smtClean="0"/>
              <a:t>eqnarray</a:t>
            </a:r>
            <a:r>
              <a:rPr lang="en-US" smtClean="0"/>
              <a:t>*} % 24</a:t>
            </a:r>
          </a:p>
          <a:p>
            <a:endParaRPr lang="en-US" dirty="0" smtClean="0"/>
          </a:p>
          <a:p>
            <a:r>
              <a:rPr lang="en-US" dirty="0" smtClean="0"/>
              <a:t>\</a:t>
            </a:r>
            <a:r>
              <a:rPr lang="en-US" dirty="0" err="1" smtClean="0"/>
              <a:t>noindent</a:t>
            </a:r>
            <a:endParaRPr lang="en-US" dirty="0" smtClean="0"/>
          </a:p>
          <a:p>
            <a:r>
              <a:rPr lang="en-US" dirty="0" smtClean="0"/>
              <a:t>So if $SSE/\sigma^2  \</a:t>
            </a:r>
            <a:r>
              <a:rPr lang="en-US" dirty="0" err="1" smtClean="0"/>
              <a:t>sim</a:t>
            </a:r>
            <a:r>
              <a:rPr lang="en-US" dirty="0" smtClean="0"/>
              <a:t> \chi^2(n-p)$, we have a ratio of independent \\</a:t>
            </a:r>
          </a:p>
          <a:p>
            <a:r>
              <a:rPr lang="en-US" dirty="0" smtClean="0"/>
              <a:t>chi-squares, each divided by its degrees of freedom. %24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47</a:t>
            </a:fld>
            <a:endParaRPr lang="en-US" dirty="0"/>
          </a:p>
        </p:txBody>
      </p:sp>
    </p:spTree>
    <p:extLst>
      <p:ext uri="{BB962C8B-B14F-4D97-AF65-F5344CB8AC3E}">
        <p14:creationId xmlns:p14="http://schemas.microsoft.com/office/powerpoint/2010/main" val="238832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$SSE/\sigma^2$ is chi-squared % 42</a:t>
            </a:r>
          </a:p>
          <a:p>
            <a:endParaRPr lang="en-US" dirty="0" smtClean="0"/>
          </a:p>
          <a:p>
            <a:r>
              <a:rPr lang="en-US" dirty="0" smtClean="0"/>
              <a:t>\begin{</a:t>
            </a:r>
            <a:r>
              <a:rPr lang="en-US" dirty="0" err="1" smtClean="0"/>
              <a:t>displaymath</a:t>
            </a:r>
            <a:r>
              <a:rPr lang="en-US" dirty="0" smtClean="0"/>
              <a:t>}</a:t>
            </a:r>
          </a:p>
          <a:p>
            <a:r>
              <a:rPr lang="en-US" dirty="0" smtClean="0"/>
              <a:t>    \</a:t>
            </a:r>
            <a:r>
              <a:rPr lang="en-US" dirty="0" err="1" smtClean="0"/>
              <a:t>mathbf</a:t>
            </a:r>
            <a:r>
              <a:rPr lang="en-US" dirty="0" smtClean="0"/>
              <a:t>{Y} \</a:t>
            </a:r>
            <a:r>
              <a:rPr lang="en-US" dirty="0" err="1" smtClean="0"/>
              <a:t>sim</a:t>
            </a:r>
            <a:r>
              <a:rPr lang="en-US" dirty="0" smtClean="0"/>
              <a:t> </a:t>
            </a:r>
            <a:r>
              <a:rPr lang="en-US" dirty="0" err="1" smtClean="0"/>
              <a:t>N_n</a:t>
            </a:r>
            <a:r>
              <a:rPr lang="en-US" dirty="0" smtClean="0"/>
              <a:t> \left( \</a:t>
            </a:r>
            <a:r>
              <a:rPr lang="en-US" dirty="0" err="1" smtClean="0"/>
              <a:t>mathbf</a:t>
            </a:r>
            <a:r>
              <a:rPr lang="en-US" dirty="0" smtClean="0"/>
              <a:t>{X}\</a:t>
            </a:r>
            <a:r>
              <a:rPr lang="en-US" dirty="0" err="1" smtClean="0"/>
              <a:t>boldsymbol</a:t>
            </a:r>
            <a:r>
              <a:rPr lang="en-US" dirty="0" smtClean="0"/>
              <a:t>{\beta}, \sigma^2 \</a:t>
            </a:r>
            <a:r>
              <a:rPr lang="en-US" dirty="0" err="1" smtClean="0"/>
              <a:t>mathbf</a:t>
            </a:r>
            <a:r>
              <a:rPr lang="en-US" dirty="0" smtClean="0"/>
              <a:t>{I}_n \right),</a:t>
            </a:r>
          </a:p>
          <a:p>
            <a:r>
              <a:rPr lang="en-US" dirty="0" smtClean="0"/>
              <a:t>    \</a:t>
            </a:r>
            <a:r>
              <a:rPr lang="en-US" dirty="0" err="1" smtClean="0"/>
              <a:t>mbox</a:t>
            </a:r>
            <a:r>
              <a:rPr lang="en-US" dirty="0" smtClean="0"/>
              <a:t>{ so}</a:t>
            </a:r>
          </a:p>
          <a:p>
            <a:r>
              <a:rPr lang="en-US" dirty="0" smtClean="0"/>
              <a:t>\end{</a:t>
            </a:r>
            <a:r>
              <a:rPr lang="en-US" dirty="0" err="1" smtClean="0"/>
              <a:t>displaymath</a:t>
            </a:r>
            <a:r>
              <a:rPr lang="en-US" dirty="0" smtClean="0"/>
              <a:t>}</a:t>
            </a:r>
          </a:p>
          <a:p>
            <a:r>
              <a:rPr lang="en-US" dirty="0" smtClean="0"/>
              <a:t>\begin{</a:t>
            </a:r>
            <a:r>
              <a:rPr lang="en-US" dirty="0" err="1" smtClean="0"/>
              <a:t>eqnarray</a:t>
            </a:r>
            <a:r>
              <a:rPr lang="en-US" dirty="0" smtClean="0"/>
              <a:t>*}</a:t>
            </a:r>
          </a:p>
          <a:p>
            <a:r>
              <a:rPr lang="en-US" dirty="0" smtClean="0"/>
              <a:t>    &amp; &amp;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{\beta})^\prime</a:t>
            </a:r>
          </a:p>
          <a:p>
            <a:r>
              <a:rPr lang="en-US" dirty="0" smtClean="0"/>
              <a:t>         \left( \sigma^2 \</a:t>
            </a:r>
            <a:r>
              <a:rPr lang="en-US" dirty="0" err="1" smtClean="0"/>
              <a:t>mathbf</a:t>
            </a:r>
            <a:r>
              <a:rPr lang="en-US" dirty="0" smtClean="0"/>
              <a:t>{I}_n \right)^{-1} </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&amp;=&amp; \</a:t>
            </a:r>
            <a:r>
              <a:rPr lang="en-US" dirty="0" err="1" smtClean="0"/>
              <a:t>frac</a:t>
            </a:r>
            <a:r>
              <a:rPr lang="en-US" dirty="0" smtClean="0"/>
              <a:t>{1}{\sigma^2}(\</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{\beta})^\prime</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&amp;\</a:t>
            </a:r>
            <a:r>
              <a:rPr lang="en-US" dirty="0" err="1" smtClean="0"/>
              <a:t>sim</a:t>
            </a:r>
            <a:r>
              <a:rPr lang="en-US" dirty="0" smtClean="0"/>
              <a:t>&amp; \chi^2(n)</a:t>
            </a:r>
          </a:p>
          <a:p>
            <a:r>
              <a:rPr lang="en-US" dirty="0" smtClean="0"/>
              <a:t>\end{</a:t>
            </a:r>
            <a:r>
              <a:rPr lang="en-US" dirty="0" err="1" smtClean="0"/>
              <a:t>eqnarray</a:t>
            </a:r>
            <a:r>
              <a:rPr lang="en-US" dirty="0" smtClean="0"/>
              <a:t>*} % 32</a:t>
            </a:r>
          </a:p>
          <a:p>
            <a:endParaRPr lang="en-US" dirty="0" smtClean="0"/>
          </a:p>
          <a:p>
            <a:r>
              <a:rPr lang="en-US" dirty="0" smtClean="0"/>
              <a:t>\</a:t>
            </a:r>
            <a:r>
              <a:rPr lang="en-US" dirty="0" err="1" smtClean="0"/>
              <a:t>noindent</a:t>
            </a:r>
            <a:endParaRPr lang="en-US" dirty="0" smtClean="0"/>
          </a:p>
          <a:p>
            <a:r>
              <a:rPr lang="en-US" dirty="0" smtClean="0"/>
              <a:t>This is the sum of two independent random variables, \\ one of which is chi-squared. % 24</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48</a:t>
            </a:fld>
            <a:endParaRPr lang="en-US" dirty="0"/>
          </a:p>
        </p:txBody>
      </p:sp>
    </p:spTree>
    <p:extLst>
      <p:ext uri="{BB962C8B-B14F-4D97-AF65-F5344CB8AC3E}">
        <p14:creationId xmlns:p14="http://schemas.microsoft.com/office/powerpoint/2010/main" val="3432989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Add and subtract $\</a:t>
            </a:r>
            <a:r>
              <a:rPr lang="en-US" dirty="0" err="1" smtClean="0"/>
              <a:t>widehat</a:t>
            </a:r>
            <a:r>
              <a:rPr lang="en-US" dirty="0" smtClean="0"/>
              <a:t>{\</a:t>
            </a:r>
            <a:r>
              <a:rPr lang="en-US" dirty="0" err="1" smtClean="0"/>
              <a:t>mathbf</a:t>
            </a:r>
            <a:r>
              <a:rPr lang="en-US" dirty="0" smtClean="0"/>
              <a:t>{Y}}$ % 42</a:t>
            </a:r>
          </a:p>
          <a:p>
            <a:endParaRPr lang="en-US" dirty="0" smtClean="0"/>
          </a:p>
          <a:p>
            <a:r>
              <a:rPr lang="en-US" dirty="0" smtClean="0"/>
              <a:t>\begin{</a:t>
            </a:r>
            <a:r>
              <a:rPr lang="en-US" dirty="0" err="1" smtClean="0"/>
              <a:t>eqnarray</a:t>
            </a:r>
            <a:r>
              <a:rPr lang="en-US" dirty="0" smtClean="0"/>
              <a:t>*}</a:t>
            </a:r>
          </a:p>
          <a:p>
            <a:r>
              <a:rPr lang="en-US" dirty="0" smtClean="0"/>
              <a:t>    &amp; &amp; \</a:t>
            </a:r>
            <a:r>
              <a:rPr lang="en-US" dirty="0" err="1" smtClean="0"/>
              <a:t>frac</a:t>
            </a:r>
            <a:r>
              <a:rPr lang="en-US" dirty="0" smtClean="0"/>
              <a:t>{1}{\sigma^2}(\</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{\beta})^\prime</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&amp;=&amp; \</a:t>
            </a:r>
            <a:r>
              <a:rPr lang="en-US" dirty="0" err="1" smtClean="0"/>
              <a:t>frac</a:t>
            </a:r>
            <a:r>
              <a:rPr lang="en-US" dirty="0" smtClean="0"/>
              <a:t>{1}{\sigma^2}(\</a:t>
            </a:r>
            <a:r>
              <a:rPr lang="en-US" dirty="0" err="1" smtClean="0"/>
              <a:t>mathbf</a:t>
            </a:r>
            <a:r>
              <a:rPr lang="en-US" dirty="0" smtClean="0"/>
              <a:t>{Y} {\color{red}-\</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p>
          <a:p>
            <a:r>
              <a:rPr lang="en-US" dirty="0" smtClean="0"/>
              <a:t>        ~+~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{X}\</a:t>
            </a:r>
            <a:r>
              <a:rPr lang="en-US" dirty="0" err="1" smtClean="0"/>
              <a:t>boldsymbol</a:t>
            </a:r>
            <a:r>
              <a:rPr lang="en-US" dirty="0" smtClean="0"/>
              <a:t>{\beta})^\prime</a:t>
            </a:r>
          </a:p>
          <a:p>
            <a:r>
              <a:rPr lang="en-US" dirty="0" smtClean="0"/>
              <a:t>         (\</a:t>
            </a:r>
            <a:r>
              <a:rPr lang="en-US" dirty="0" err="1" smtClean="0"/>
              <a:t>mathbf</a:t>
            </a:r>
            <a:r>
              <a:rPr lang="en-US" dirty="0" smtClean="0"/>
              <a:t>{Y}{\color{red}-\</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p>
          <a:p>
            <a:r>
              <a:rPr lang="en-US" dirty="0" smtClean="0"/>
              <a:t>        ~+~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{X}\</a:t>
            </a:r>
            <a:r>
              <a:rPr lang="en-US" dirty="0" err="1" smtClean="0"/>
              <a:t>boldsymbol</a:t>
            </a:r>
            <a:r>
              <a:rPr lang="en-US" dirty="0" smtClean="0"/>
              <a:t>{\beta}) \\</a:t>
            </a:r>
          </a:p>
          <a:p>
            <a:r>
              <a:rPr lang="en-US" dirty="0" smtClean="0"/>
              <a:t>    &amp;&amp; \\</a:t>
            </a:r>
          </a:p>
          <a:p>
            <a:r>
              <a:rPr lang="en-US" dirty="0" smtClean="0"/>
              <a:t>    &amp;=&amp; \</a:t>
            </a:r>
            <a:r>
              <a:rPr lang="en-US" dirty="0" err="1" smtClean="0"/>
              <a:t>ldots</a:t>
            </a:r>
            <a:r>
              <a:rPr lang="en-US" dirty="0" smtClean="0"/>
              <a:t> \\</a:t>
            </a:r>
          </a:p>
          <a:p>
            <a:r>
              <a:rPr lang="en-US" dirty="0" smtClean="0"/>
              <a:t>    &amp;&amp; \\</a:t>
            </a:r>
          </a:p>
          <a:p>
            <a:r>
              <a:rPr lang="en-US" dirty="0" smtClean="0"/>
              <a:t>    &amp;=&amp;    \</a:t>
            </a:r>
            <a:r>
              <a:rPr lang="en-US" dirty="0" err="1" smtClean="0"/>
              <a:t>frac</a:t>
            </a:r>
            <a:r>
              <a:rPr lang="en-US" dirty="0" smtClean="0"/>
              <a:t>{1}{\sigma^2} </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{\beta}})^\prime </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+~0~</a:t>
            </a:r>
          </a:p>
          <a:p>
            <a:r>
              <a:rPr lang="en-US" dirty="0" smtClean="0"/>
              <a:t>        +  \</a:t>
            </a:r>
            <a:r>
              <a:rPr lang="en-US" dirty="0" err="1" smtClean="0"/>
              <a:t>frac</a:t>
            </a:r>
            <a:r>
              <a:rPr lang="en-US" dirty="0" smtClean="0"/>
              <a:t>{1}{\sigma^2} </a:t>
            </a:r>
          </a:p>
          <a:p>
            <a:r>
              <a:rPr lang="en-US" dirty="0" smtClean="0"/>
              <a:t>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 </a:t>
            </a:r>
          </a:p>
          <a:p>
            <a:r>
              <a:rPr lang="en-US" dirty="0" smtClean="0"/>
              <a:t>            \</a:t>
            </a:r>
            <a:r>
              <a:rPr lang="en-US" dirty="0" err="1" smtClean="0"/>
              <a:t>mathbf</a:t>
            </a:r>
            <a:r>
              <a:rPr lang="en-US" dirty="0" smtClean="0"/>
              <a:t>{X}\</a:t>
            </a:r>
            <a:r>
              <a:rPr lang="en-US" dirty="0" err="1" smtClean="0"/>
              <a:t>boldsymbol</a:t>
            </a:r>
            <a:r>
              <a:rPr lang="en-US" dirty="0" smtClean="0"/>
              <a:t>{\beta})^\prime</a:t>
            </a:r>
          </a:p>
          <a:p>
            <a:r>
              <a:rPr lang="en-US" dirty="0" smtClean="0"/>
              <a:t>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 </a:t>
            </a:r>
          </a:p>
          <a:p>
            <a:r>
              <a:rPr lang="en-US" dirty="0" smtClean="0"/>
              <a:t>            \</a:t>
            </a:r>
            <a:r>
              <a:rPr lang="en-US" dirty="0" err="1" smtClean="0"/>
              <a:t>mathbf</a:t>
            </a:r>
            <a:r>
              <a:rPr lang="en-US" dirty="0" smtClean="0"/>
              <a:t>{X}\</a:t>
            </a:r>
            <a:r>
              <a:rPr lang="en-US" dirty="0" err="1" smtClean="0"/>
              <a:t>boldsymbol</a:t>
            </a:r>
            <a:r>
              <a:rPr lang="en-US" dirty="0" smtClean="0"/>
              <a:t>{\beta}) \\</a:t>
            </a:r>
          </a:p>
          <a:p>
            <a:r>
              <a:rPr lang="en-US" dirty="0" smtClean="0"/>
              <a:t>    &amp;=&amp;    \</a:t>
            </a:r>
            <a:r>
              <a:rPr lang="en-US" dirty="0" err="1" smtClean="0"/>
              <a:t>frac</a:t>
            </a:r>
            <a:r>
              <a:rPr lang="en-US" dirty="0" smtClean="0"/>
              <a:t>{1}{\sigma^2} \</a:t>
            </a:r>
            <a:r>
              <a:rPr lang="en-US" dirty="0" err="1" smtClean="0"/>
              <a:t>mathbf</a:t>
            </a:r>
            <a:r>
              <a:rPr lang="en-US" dirty="0" smtClean="0"/>
              <a:t>{e}^\prime \</a:t>
            </a:r>
            <a:r>
              <a:rPr lang="en-US" dirty="0" err="1" smtClean="0"/>
              <a:t>mathbf</a:t>
            </a:r>
            <a:r>
              <a:rPr lang="en-US" dirty="0" smtClean="0"/>
              <a:t>{e} </a:t>
            </a:r>
          </a:p>
          <a:p>
            <a:r>
              <a:rPr lang="en-US" dirty="0" smtClean="0"/>
              <a:t>        +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{\beta})^\prime</a:t>
            </a:r>
          </a:p>
          <a:p>
            <a:r>
              <a:rPr lang="en-US" dirty="0" smtClean="0"/>
              <a:t>           \left(\</a:t>
            </a:r>
            <a:r>
              <a:rPr lang="en-US" dirty="0" err="1" smtClean="0"/>
              <a:t>frac</a:t>
            </a:r>
            <a:r>
              <a:rPr lang="en-US" dirty="0" smtClean="0"/>
              <a:t>{1}{\sigma^2}\</a:t>
            </a:r>
            <a:r>
              <a:rPr lang="en-US" dirty="0" err="1" smtClean="0"/>
              <a:t>mathbf</a:t>
            </a:r>
            <a:r>
              <a:rPr lang="en-US" dirty="0" smtClean="0"/>
              <a:t>{X}^\prime\</a:t>
            </a:r>
            <a:r>
              <a:rPr lang="en-US" dirty="0" err="1" smtClean="0"/>
              <a:t>mathbf</a:t>
            </a:r>
            <a:r>
              <a:rPr lang="en-US" dirty="0" smtClean="0"/>
              <a:t>{X}\right)</a:t>
            </a:r>
          </a:p>
          <a:p>
            <a:r>
              <a:rPr lang="en-US" dirty="0" smtClean="0"/>
              <a:t>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 </a:t>
            </a:r>
          </a:p>
          <a:p>
            <a:r>
              <a:rPr lang="en-US" dirty="0" smtClean="0"/>
              <a:t>\end{</a:t>
            </a:r>
            <a:r>
              <a:rPr lang="en-US" dirty="0" err="1" smtClean="0"/>
              <a:t>eqnarray</a:t>
            </a:r>
            <a:r>
              <a:rPr lang="en-US" dirty="0" smtClean="0"/>
              <a:t>*} % 24</a:t>
            </a:r>
          </a:p>
          <a:p>
            <a:endParaRPr lang="en-US" dirty="0" smtClean="0"/>
          </a:p>
          <a:p>
            <a:endParaRPr lang="en-US" dirty="0" smtClean="0"/>
          </a:p>
          <a:p>
            <a:r>
              <a:rPr lang="en-US" dirty="0" smtClean="0"/>
              <a:t>\</a:t>
            </a:r>
            <a:r>
              <a:rPr lang="en-US" dirty="0" err="1" smtClean="0"/>
              <a:t>noindent</a:t>
            </a:r>
            <a:endParaRPr lang="en-US" dirty="0" smtClean="0"/>
          </a:p>
          <a:p>
            <a:r>
              <a:rPr lang="en-US" dirty="0" smtClean="0"/>
              <a:t>Because $\</a:t>
            </a:r>
            <a:r>
              <a:rPr lang="en-US" dirty="0" err="1" smtClean="0"/>
              <a:t>widehat</a:t>
            </a:r>
            <a:r>
              <a:rPr lang="en-US" dirty="0" smtClean="0"/>
              <a:t>{\</a:t>
            </a:r>
            <a:r>
              <a:rPr lang="en-US" dirty="0" err="1" smtClean="0"/>
              <a:t>boldsymbol</a:t>
            </a:r>
            <a:r>
              <a:rPr lang="en-US" dirty="0" smtClean="0"/>
              <a:t>{\beta}} \</a:t>
            </a:r>
            <a:r>
              <a:rPr lang="en-US" dirty="0" err="1" smtClean="0"/>
              <a:t>sim</a:t>
            </a:r>
            <a:r>
              <a:rPr lang="en-US" dirty="0" smtClean="0"/>
              <a:t> </a:t>
            </a:r>
            <a:r>
              <a:rPr lang="en-US" dirty="0" err="1" smtClean="0"/>
              <a:t>N_p</a:t>
            </a:r>
            <a:r>
              <a:rPr lang="en-US" dirty="0" smtClean="0"/>
              <a:t>\left(\</a:t>
            </a:r>
            <a:r>
              <a:rPr lang="en-US" dirty="0" err="1" smtClean="0"/>
              <a:t>boldsymbol</a:t>
            </a:r>
            <a:r>
              <a:rPr lang="en-US" dirty="0" smtClean="0"/>
              <a:t>{\beta}, </a:t>
            </a:r>
          </a:p>
          <a:p>
            <a:r>
              <a:rPr lang="en-US" dirty="0" smtClean="0"/>
              <a:t>                   \sigma^2 (\</a:t>
            </a:r>
            <a:r>
              <a:rPr lang="en-US" dirty="0" err="1" smtClean="0"/>
              <a:t>mathbf</a:t>
            </a:r>
            <a:r>
              <a:rPr lang="en-US" dirty="0" smtClean="0"/>
              <a:t>{X}^\prime \</a:t>
            </a:r>
            <a:r>
              <a:rPr lang="en-US" dirty="0" err="1" smtClean="0"/>
              <a:t>mathbf</a:t>
            </a:r>
            <a:r>
              <a:rPr lang="en-US" dirty="0" smtClean="0"/>
              <a:t>{X})^{-1}\right)$, </a:t>
            </a:r>
          </a:p>
          <a:p>
            <a:r>
              <a:rPr lang="en-US" dirty="0" smtClean="0"/>
              <a:t>the second term is $\chi^2(p)$. %24</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49</a:t>
            </a:fld>
            <a:endParaRPr lang="en-US" dirty="0"/>
          </a:p>
        </p:txBody>
      </p:sp>
    </p:spTree>
    <p:extLst>
      <p:ext uri="{BB962C8B-B14F-4D97-AF65-F5344CB8AC3E}">
        <p14:creationId xmlns:p14="http://schemas.microsoft.com/office/powerpoint/2010/main" val="51909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 \</a:t>
            </a:r>
            <a:r>
              <a:rPr lang="en-US" dirty="0" err="1" smtClean="0"/>
              <a:t>frac</a:t>
            </a:r>
            <a:r>
              <a:rPr lang="en-US" dirty="0" smtClean="0"/>
              <a:t>{1}{\sigma^2}(\</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{\beta})^\prime</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 \</a:t>
            </a:r>
            <a:r>
              <a:rPr lang="en-US" dirty="0" err="1" smtClean="0"/>
              <a:t>frac</a:t>
            </a:r>
            <a:r>
              <a:rPr lang="en-US" dirty="0" smtClean="0"/>
              <a:t>{1}{\sigma^2} \</a:t>
            </a:r>
            <a:r>
              <a:rPr lang="en-US" dirty="0" err="1" smtClean="0"/>
              <a:t>mathbf</a:t>
            </a:r>
            <a:r>
              <a:rPr lang="en-US" dirty="0" smtClean="0"/>
              <a:t>{e}^\prime \</a:t>
            </a:r>
            <a:r>
              <a:rPr lang="en-US" dirty="0" err="1" smtClean="0"/>
              <a:t>mathbf</a:t>
            </a:r>
            <a:r>
              <a:rPr lang="en-US" dirty="0" smtClean="0"/>
              <a:t>{e} </a:t>
            </a:r>
          </a:p>
          <a:p>
            <a:r>
              <a:rPr lang="en-US" dirty="0" smtClean="0"/>
              <a:t>        +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{\beta})^\prime</a:t>
            </a:r>
          </a:p>
          <a:p>
            <a:r>
              <a:rPr lang="en-US" dirty="0" smtClean="0"/>
              <a:t>           \left(\</a:t>
            </a:r>
            <a:r>
              <a:rPr lang="en-US" dirty="0" err="1" smtClean="0"/>
              <a:t>frac</a:t>
            </a:r>
            <a:r>
              <a:rPr lang="en-US" dirty="0" smtClean="0"/>
              <a:t>{1}{\sigma^2}\</a:t>
            </a:r>
            <a:r>
              <a:rPr lang="en-US" dirty="0" err="1" smtClean="0"/>
              <a:t>mathbf</a:t>
            </a:r>
            <a:r>
              <a:rPr lang="en-US" dirty="0" smtClean="0"/>
              <a:t>{X}^\prime\</a:t>
            </a:r>
            <a:r>
              <a:rPr lang="en-US" dirty="0" err="1" smtClean="0"/>
              <a:t>mathbf</a:t>
            </a:r>
            <a:r>
              <a:rPr lang="en-US" dirty="0" smtClean="0"/>
              <a:t>{X}\right)</a:t>
            </a:r>
          </a:p>
          <a:p>
            <a:r>
              <a:rPr lang="en-US" dirty="0" smtClean="0"/>
              <a:t>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 % 24</a:t>
            </a:r>
          </a:p>
          <a:p>
            <a:endParaRPr lang="en-US" dirty="0" smtClean="0"/>
          </a:p>
          <a:p>
            <a:r>
              <a:rPr lang="en-US" dirty="0" smtClean="0"/>
              <a:t>\begin{itemize}</a:t>
            </a:r>
          </a:p>
          <a:p>
            <a:r>
              <a:rPr lang="en-US" dirty="0" smtClean="0"/>
              <a:t>     \item $C=A+B$</a:t>
            </a:r>
          </a:p>
          <a:p>
            <a:r>
              <a:rPr lang="en-US" dirty="0" smtClean="0"/>
              <a:t>     \item $A$ and $B$ are independent.</a:t>
            </a:r>
          </a:p>
          <a:p>
            <a:r>
              <a:rPr lang="en-US" dirty="0" smtClean="0"/>
              <a:t>     \item $C\</a:t>
            </a:r>
            <a:r>
              <a:rPr lang="en-US" dirty="0" err="1" smtClean="0"/>
              <a:t>sim</a:t>
            </a:r>
            <a:r>
              <a:rPr lang="en-US" dirty="0" smtClean="0"/>
              <a:t> \chi^2(n)$</a:t>
            </a:r>
          </a:p>
          <a:p>
            <a:r>
              <a:rPr lang="en-US" dirty="0" smtClean="0"/>
              <a:t>     \item $B\</a:t>
            </a:r>
            <a:r>
              <a:rPr lang="en-US" dirty="0" err="1" smtClean="0"/>
              <a:t>sim</a:t>
            </a:r>
            <a:r>
              <a:rPr lang="en-US" dirty="0" smtClean="0"/>
              <a:t>\chi^2(p)$</a:t>
            </a:r>
          </a:p>
          <a:p>
            <a:r>
              <a:rPr lang="en-US" dirty="0" smtClean="0"/>
              <a:t>     \item So by a homework problem, $A=\</a:t>
            </a:r>
            <a:r>
              <a:rPr lang="en-US" dirty="0" err="1" smtClean="0"/>
              <a:t>frac</a:t>
            </a:r>
            <a:r>
              <a:rPr lang="en-US" dirty="0" smtClean="0"/>
              <a:t>{SSE}{\sigma^2} \</a:t>
            </a:r>
            <a:r>
              <a:rPr lang="en-US" dirty="0" err="1" smtClean="0"/>
              <a:t>sim</a:t>
            </a:r>
            <a:r>
              <a:rPr lang="en-US" dirty="0" smtClean="0"/>
              <a:t> \chi^2(n-p)$</a:t>
            </a:r>
          </a:p>
          <a:p>
            <a:r>
              <a:rPr lang="en-US" dirty="0" smtClean="0"/>
              <a:t>\end{itemize} % 28</a:t>
            </a:r>
          </a:p>
          <a:p>
            <a:endParaRPr lang="en-US" dirty="0" smtClean="0"/>
          </a:p>
          <a:p>
            <a:r>
              <a:rPr lang="en-US" dirty="0" smtClean="0"/>
              <a:t>\begin{</a:t>
            </a:r>
            <a:r>
              <a:rPr lang="en-US" dirty="0" err="1" smtClean="0"/>
              <a:t>eqnarray</a:t>
            </a:r>
            <a:r>
              <a:rPr lang="en-US" dirty="0" smtClean="0"/>
              <a:t>*}</a:t>
            </a:r>
          </a:p>
          <a:p>
            <a:r>
              <a:rPr lang="en-US" dirty="0" smtClean="0"/>
              <a:t>    F &amp; = &amp;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{MSE_F} \\</a:t>
            </a:r>
          </a:p>
          <a:p>
            <a:r>
              <a:rPr lang="en-US" dirty="0" smtClean="0"/>
              <a:t>      &amp; = &amp; </a:t>
            </a:r>
          </a:p>
          <a:p>
            <a:r>
              <a:rPr lang="en-US" dirty="0" smtClean="0"/>
              <a:t>\</a:t>
            </a:r>
            <a:r>
              <a:rPr lang="en-US" dirty="0" err="1" smtClean="0"/>
              <a:t>frac</a:t>
            </a:r>
            <a:r>
              <a:rPr lang="en-US" dirty="0" smtClean="0"/>
              <a:t>{\</a:t>
            </a:r>
            <a:r>
              <a:rPr lang="en-US" dirty="0" err="1" smtClean="0"/>
              <a:t>frac</a:t>
            </a:r>
            <a:r>
              <a:rPr lang="en-US" dirty="0" smtClean="0"/>
              <a:t>{1}{\sigma^2}(\</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a:t>
            </a:r>
            <a:r>
              <a:rPr lang="en-US" dirty="0" err="1" smtClean="0"/>
              <a:t>frac</a:t>
            </a:r>
            <a:r>
              <a:rPr lang="en-US" dirty="0" smtClean="0"/>
              <a:t>{1}{\sigma^2} \</a:t>
            </a:r>
            <a:r>
              <a:rPr lang="en-US" dirty="0" err="1" smtClean="0"/>
              <a:t>mathbf</a:t>
            </a:r>
            <a:r>
              <a:rPr lang="en-US" dirty="0" smtClean="0"/>
              <a:t>{e}^\prime \</a:t>
            </a:r>
            <a:r>
              <a:rPr lang="en-US" dirty="0" err="1" smtClean="0"/>
              <a:t>mathbf</a:t>
            </a:r>
            <a:r>
              <a:rPr lang="en-US" dirty="0" smtClean="0"/>
              <a:t>{e}/(n-p)} </a:t>
            </a:r>
          </a:p>
          <a:p>
            <a:r>
              <a:rPr lang="en-US" dirty="0" smtClean="0"/>
              <a:t>\end{</a:t>
            </a:r>
            <a:r>
              <a:rPr lang="en-US" dirty="0" err="1" smtClean="0"/>
              <a:t>eqnarray</a:t>
            </a:r>
            <a:r>
              <a:rPr lang="en-US" dirty="0" smtClean="0"/>
              <a:t>*} % 20</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50</a:t>
            </a:fld>
            <a:endParaRPr lang="en-US" dirty="0"/>
          </a:p>
        </p:txBody>
      </p:sp>
    </p:spTree>
    <p:extLst>
      <p:ext uri="{BB962C8B-B14F-4D97-AF65-F5344CB8AC3E}">
        <p14:creationId xmlns:p14="http://schemas.microsoft.com/office/powerpoint/2010/main" val="3588047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similarity: $H_0: \</a:t>
            </a:r>
            <a:r>
              <a:rPr lang="en-US" dirty="0" err="1" smtClean="0"/>
              <a:t>mathbf</a:t>
            </a:r>
            <a:r>
              <a:rPr lang="en-US" dirty="0" smtClean="0"/>
              <a:t>{L}\</a:t>
            </a:r>
            <a:r>
              <a:rPr lang="en-US" dirty="0" err="1" smtClean="0"/>
              <a:t>boldsymbol</a:t>
            </a:r>
            <a:r>
              <a:rPr lang="en-US" dirty="0" smtClean="0"/>
              <a:t>{\theta} = \</a:t>
            </a:r>
            <a:r>
              <a:rPr lang="en-US" dirty="0" err="1" smtClean="0"/>
              <a:t>mathbf</a:t>
            </a:r>
            <a:r>
              <a:rPr lang="en-US" dirty="0" smtClean="0"/>
              <a:t>{h}$ % 42</a:t>
            </a:r>
          </a:p>
          <a:p>
            <a:endParaRPr lang="en-US" dirty="0" smtClean="0"/>
          </a:p>
          <a:p>
            <a:r>
              <a:rPr lang="en-US" dirty="0" smtClean="0"/>
              <a:t>\begin{</a:t>
            </a:r>
            <a:r>
              <a:rPr lang="en-US" dirty="0" err="1" smtClean="0"/>
              <a:t>eqnarray</a:t>
            </a:r>
            <a:r>
              <a:rPr lang="en-US" dirty="0" smtClean="0"/>
              <a:t>*}</a:t>
            </a:r>
          </a:p>
          <a:p>
            <a:r>
              <a:rPr lang="en-US" dirty="0" smtClean="0"/>
              <a:t>    </a:t>
            </a:r>
            <a:r>
              <a:rPr lang="en-US" dirty="0" err="1" smtClean="0"/>
              <a:t>W_n</a:t>
            </a:r>
            <a:r>
              <a:rPr lang="en-US" dirty="0" smtClean="0"/>
              <a:t> &amp; = &amp;  {\color{red}(\</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{\theta}}_n-\</a:t>
            </a:r>
            <a:r>
              <a:rPr lang="en-US" dirty="0" err="1" smtClean="0"/>
              <a:t>mathbf</a:t>
            </a:r>
            <a:r>
              <a:rPr lang="en-US" dirty="0" smtClean="0"/>
              <a:t>{h})^\prime </a:t>
            </a:r>
          </a:p>
          <a:p>
            <a:r>
              <a:rPr lang="en-US" dirty="0" smtClean="0"/>
              <a:t>\left(\</a:t>
            </a:r>
            <a:r>
              <a:rPr lang="en-US" dirty="0" err="1" smtClean="0"/>
              <a:t>mathbf</a:t>
            </a:r>
            <a:r>
              <a:rPr lang="en-US" dirty="0" smtClean="0"/>
              <a:t>{L} \</a:t>
            </a:r>
            <a:r>
              <a:rPr lang="en-US" dirty="0" err="1" smtClean="0"/>
              <a:t>widehat</a:t>
            </a:r>
            <a:r>
              <a:rPr lang="en-US" dirty="0" smtClean="0"/>
              <a:t>{\</a:t>
            </a:r>
            <a:r>
              <a:rPr lang="en-US" dirty="0" err="1" smtClean="0"/>
              <a:t>mathbf</a:t>
            </a:r>
            <a:r>
              <a:rPr lang="en-US" dirty="0" smtClean="0"/>
              <a:t>{V}}_n \</a:t>
            </a:r>
            <a:r>
              <a:rPr lang="en-US" dirty="0" err="1" smtClean="0"/>
              <a:t>mathbf</a:t>
            </a:r>
            <a:r>
              <a:rPr lang="en-US" dirty="0" smtClean="0"/>
              <a:t>{L}^\prime\right)^{-1} </a:t>
            </a:r>
          </a:p>
          <a:p>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{\theta}}_n-\</a:t>
            </a:r>
            <a:r>
              <a:rPr lang="en-US" dirty="0" err="1" smtClean="0"/>
              <a:t>mathbf</a:t>
            </a:r>
            <a:r>
              <a:rPr lang="en-US" dirty="0" smtClean="0"/>
              <a:t>{h}) } \\</a:t>
            </a:r>
          </a:p>
          <a:p>
            <a:r>
              <a:rPr lang="en-US" dirty="0" smtClean="0"/>
              <a:t>&amp;&amp;\\</a:t>
            </a:r>
          </a:p>
          <a:p>
            <a:r>
              <a:rPr lang="en-US" dirty="0" smtClean="0"/>
              <a:t>     F  &amp; = &amp;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{MSE} \\</a:t>
            </a:r>
          </a:p>
          <a:p>
            <a:r>
              <a:rPr lang="en-US" dirty="0" smtClean="0"/>
              <a:t>        &amp; = &amp; {\color{red}(\</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{h})^\prime</a:t>
            </a:r>
          </a:p>
          <a:p>
            <a:r>
              <a:rPr lang="en-US" dirty="0" smtClean="0"/>
              <a:t>            (\</a:t>
            </a:r>
            <a:r>
              <a:rPr lang="en-US" dirty="0" err="1" smtClean="0"/>
              <a:t>mathbf</a:t>
            </a:r>
            <a:r>
              <a:rPr lang="en-US" dirty="0" smtClean="0"/>
              <a:t>{L}\</a:t>
            </a:r>
            <a:r>
              <a:rPr lang="en-US" dirty="0" err="1" smtClean="0"/>
              <a:t>widehat</a:t>
            </a:r>
            <a:r>
              <a:rPr lang="en-US" dirty="0" smtClean="0"/>
              <a:t>{\sigma}^2(\</a:t>
            </a:r>
            <a:r>
              <a:rPr lang="en-US" dirty="0" err="1" smtClean="0"/>
              <a:t>mathbf</a:t>
            </a:r>
            <a:r>
              <a:rPr lang="en-US" dirty="0" smtClean="0"/>
              <a:t>{X}^\prime \</a:t>
            </a:r>
            <a:r>
              <a:rPr lang="en-US" dirty="0" err="1" smtClean="0"/>
              <a:t>mathbf</a:t>
            </a:r>
            <a:r>
              <a:rPr lang="en-US" dirty="0" smtClean="0"/>
              <a:t>{X})^{-1}\</a:t>
            </a:r>
            <a:r>
              <a:rPr lang="en-US" dirty="0" err="1" smtClean="0"/>
              <a:t>mathbf</a:t>
            </a:r>
            <a:r>
              <a:rPr lang="en-US" dirty="0" smtClean="0"/>
              <a:t>{L}^\prime)^{-1}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\end{</a:t>
            </a:r>
            <a:r>
              <a:rPr lang="en-US" dirty="0" err="1" smtClean="0"/>
              <a:t>eqnarray</a:t>
            </a:r>
            <a:r>
              <a:rPr lang="en-US" dirty="0" smtClean="0"/>
              <a:t>*} % 30</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51</a:t>
            </a:fld>
            <a:endParaRPr lang="en-US" dirty="0"/>
          </a:p>
        </p:txBody>
      </p:sp>
    </p:spTree>
    <p:extLst>
      <p:ext uri="{BB962C8B-B14F-4D97-AF65-F5344CB8AC3E}">
        <p14:creationId xmlns:p14="http://schemas.microsoft.com/office/powerpoint/2010/main" val="2423826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begin{itemize</a:t>
            </a:r>
            <a:r>
              <a:rPr lang="en-US" dirty="0" smtClean="0"/>
              <a:t>}</a:t>
            </a:r>
          </a:p>
          <a:p>
            <a:r>
              <a:rPr lang="en-US" dirty="0" smtClean="0"/>
              <a:t>     \item Given a sample of size $</a:t>
            </a:r>
            <a:r>
              <a:rPr lang="en-US" dirty="0" err="1" smtClean="0"/>
              <a:t>n</a:t>
            </a:r>
            <a:r>
              <a:rPr lang="en-US" dirty="0" smtClean="0"/>
              <a:t>$, $\</a:t>
            </a:r>
            <a:r>
              <a:rPr lang="en-US" dirty="0" err="1" smtClean="0"/>
              <a:t>widehat{\boldsymbol{\beta</a:t>
            </a:r>
            <a:r>
              <a:rPr lang="en-US" dirty="0" smtClean="0"/>
              <a:t>}}$, $MSE$ and</a:t>
            </a:r>
          </a:p>
          <a:p>
            <a:r>
              <a:rPr lang="en-US" dirty="0" smtClean="0"/>
              <a:t>     \item A vector of explanatory variables $\mathbf{x}_{n+1}$,</a:t>
            </a:r>
          </a:p>
          <a:p>
            <a:r>
              <a:rPr lang="en-US" dirty="0" smtClean="0"/>
              <a:t>     \item Want an interval that contains $Y_{n+1}$ with high  \\ </a:t>
            </a:r>
          </a:p>
          <a:p>
            <a:r>
              <a:rPr lang="en-US" dirty="0" smtClean="0"/>
              <a:t>     probability, say $0.95$.</a:t>
            </a:r>
          </a:p>
          <a:p>
            <a:r>
              <a:rPr lang="en-US" dirty="0" smtClean="0"/>
              <a:t>     \item Call it a 95\% \</a:t>
            </a:r>
            <a:r>
              <a:rPr lang="en-US" dirty="0" err="1" smtClean="0"/>
              <a:t>emph{prediction</a:t>
            </a:r>
            <a:r>
              <a:rPr lang="en-US" dirty="0" smtClean="0"/>
              <a:t> interval}</a:t>
            </a:r>
          </a:p>
          <a:p>
            <a:r>
              <a:rPr lang="en-US" dirty="0" smtClean="0"/>
              <a:t>\</a:t>
            </a:r>
            <a:r>
              <a:rPr lang="en-US" dirty="0" err="1" smtClean="0"/>
              <a:t>end{itemize</a:t>
            </a:r>
            <a:r>
              <a:rPr lang="en-US" dirty="0" smtClean="0"/>
              <a:t>} % 32</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52</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a:p>
            <a:r>
              <a:rPr lang="en-US" dirty="0" smtClean="0"/>
              <a:t>\</a:t>
            </a:r>
            <a:r>
              <a:rPr lang="en-US" dirty="0" err="1" smtClean="0"/>
              <a:t>begin{displaymath</a:t>
            </a:r>
            <a:r>
              <a:rPr lang="en-US" dirty="0" smtClean="0"/>
              <a:t>}</a:t>
            </a:r>
          </a:p>
          <a:p>
            <a:r>
              <a:rPr lang="en-US" dirty="0" smtClean="0"/>
              <a:t>    T = \frac{Y_{n+1}-\mathbf{x}_{n+1}^\prime \</a:t>
            </a:r>
            <a:r>
              <a:rPr lang="en-US" dirty="0" err="1" smtClean="0"/>
              <a:t>widehat{\boldsymbol{\beta</a:t>
            </a:r>
            <a:r>
              <a:rPr lang="en-US" dirty="0" smtClean="0"/>
              <a:t>}}}</a:t>
            </a:r>
          </a:p>
          <a:p>
            <a:r>
              <a:rPr lang="en-US" dirty="0" smtClean="0"/>
              <a:t>             {\sqrt{MSE(1+\mathbf{x}_{n+1}^\prime </a:t>
            </a:r>
          </a:p>
          <a:p>
            <a:r>
              <a:rPr lang="en-US" dirty="0" smtClean="0"/>
              <a:t>             (\</a:t>
            </a:r>
            <a:r>
              <a:rPr lang="en-US" dirty="0" err="1" smtClean="0"/>
              <a:t>mathbf{X</a:t>
            </a:r>
            <a:r>
              <a:rPr lang="en-US" dirty="0" smtClean="0"/>
              <a:t>}^\prime \mathbf{X})^{-1}\mathbf{x}_{n+1})}}</a:t>
            </a:r>
          </a:p>
          <a:p>
            <a:r>
              <a:rPr lang="en-US" dirty="0" smtClean="0"/>
              <a:t>      \</a:t>
            </a:r>
            <a:r>
              <a:rPr lang="en-US" dirty="0" err="1" smtClean="0"/>
              <a:t>sim</a:t>
            </a:r>
            <a:r>
              <a:rPr lang="en-US" dirty="0" smtClean="0"/>
              <a:t> </a:t>
            </a:r>
            <a:r>
              <a:rPr lang="en-US" dirty="0" err="1" smtClean="0"/>
              <a:t>t(n-p</a:t>
            </a:r>
            <a:r>
              <a:rPr lang="en-US" dirty="0" smtClean="0"/>
              <a:t>)</a:t>
            </a:r>
          </a:p>
          <a:p>
            <a:r>
              <a:rPr lang="en-US" dirty="0" smtClean="0"/>
              <a:t>\</a:t>
            </a:r>
            <a:r>
              <a:rPr lang="en-US" dirty="0" err="1" smtClean="0"/>
              <a:t>end{displaymath</a:t>
            </a:r>
            <a:r>
              <a:rPr lang="en-US" dirty="0" smtClean="0"/>
              <a:t>} % 32</a:t>
            </a:r>
          </a:p>
          <a:p>
            <a:endParaRPr lang="en-US" dirty="0" smtClean="0"/>
          </a:p>
          <a:p>
            <a:r>
              <a:rPr lang="en-US" dirty="0" smtClean="0"/>
              <a:t>\</a:t>
            </a:r>
            <a:r>
              <a:rPr lang="en-US" dirty="0" err="1" smtClean="0"/>
              <a:t>begin{eqnarray</a:t>
            </a:r>
            <a:r>
              <a:rPr lang="en-US" dirty="0" smtClean="0"/>
              <a:t>*}</a:t>
            </a:r>
          </a:p>
          <a:p>
            <a:r>
              <a:rPr lang="en-US" dirty="0" smtClean="0"/>
              <a:t>    1-\alpha &amp; = &amp; Pr\{-t_{\alpha/2} &lt; T &lt; t_{\alpha/2} \} \\</a:t>
            </a:r>
          </a:p>
          <a:p>
            <a:r>
              <a:rPr lang="en-US" dirty="0" smtClean="0"/>
              <a:t>             &amp; = &amp; Pr \left\{ \widehat{Y}_{n+1}-t_{\alpha/2}</a:t>
            </a:r>
          </a:p>
          <a:p>
            <a:r>
              <a:rPr lang="en-US" dirty="0" smtClean="0"/>
              <a:t>             \sqrt{MSE(1+\mathbf{x}_{n+1}^\prime </a:t>
            </a:r>
          </a:p>
          <a:p>
            <a:r>
              <a:rPr lang="en-US" dirty="0" smtClean="0"/>
              <a:t>             (\</a:t>
            </a:r>
            <a:r>
              <a:rPr lang="en-US" dirty="0" err="1" smtClean="0"/>
              <a:t>mathbf{X</a:t>
            </a:r>
            <a:r>
              <a:rPr lang="en-US" dirty="0" smtClean="0"/>
              <a:t>}^\prime \mathbf{X})^{-1}\mathbf{x}_{n+1})} \right.</a:t>
            </a:r>
          </a:p>
          <a:p>
            <a:r>
              <a:rPr lang="en-US" dirty="0" smtClean="0"/>
              <a:t>             \\</a:t>
            </a:r>
          </a:p>
          <a:p>
            <a:r>
              <a:rPr lang="en-US" dirty="0" smtClean="0"/>
              <a:t>             &amp;&amp; \left. ~~~~&lt; Y_{n+1} &lt; </a:t>
            </a:r>
          </a:p>
          <a:p>
            <a:r>
              <a:rPr lang="en-US" dirty="0" smtClean="0"/>
              <a:t>             \widehat{Y}_{n+1}+t_{\alpha/2}</a:t>
            </a:r>
          </a:p>
          <a:p>
            <a:r>
              <a:rPr lang="en-US" dirty="0" smtClean="0"/>
              <a:t>             \sqrt{MSE(1+\mathbf{x}_{n+1}^\prime </a:t>
            </a:r>
          </a:p>
          <a:p>
            <a:r>
              <a:rPr lang="en-US" dirty="0" smtClean="0"/>
              <a:t>             (\</a:t>
            </a:r>
            <a:r>
              <a:rPr lang="en-US" dirty="0" err="1" smtClean="0"/>
              <a:t>mathbf{X</a:t>
            </a:r>
            <a:r>
              <a:rPr lang="en-US" dirty="0" smtClean="0"/>
              <a:t>}^\prime \mathbf{X})^{-1}\mathbf{x}_{n+1})} \right\}</a:t>
            </a:r>
          </a:p>
          <a:p>
            <a:r>
              <a:rPr lang="en-US" dirty="0" smtClean="0"/>
              <a:t>\</a:t>
            </a:r>
            <a:r>
              <a:rPr lang="en-US" dirty="0" err="1" smtClean="0"/>
              <a:t>end{eqnarray</a:t>
            </a:r>
            <a:r>
              <a:rPr lang="en-US" dirty="0" smtClean="0"/>
              <a:t>*} % 24</a:t>
            </a:r>
          </a:p>
          <a:p>
            <a:endParaRPr lang="en-US" dirty="0" smtClean="0"/>
          </a:p>
          <a:p>
            <a:r>
              <a:rPr lang="en-US" dirty="0" smtClean="0"/>
              <a:t>\</a:t>
            </a:r>
            <a:r>
              <a:rPr lang="en-US" dirty="0" err="1" smtClean="0"/>
              <a:t>begin{center</a:t>
            </a:r>
            <a:r>
              <a:rPr lang="en-US" dirty="0" smtClean="0"/>
              <a:t>} or \</a:t>
            </a:r>
            <a:r>
              <a:rPr lang="en-US" dirty="0" err="1" smtClean="0"/>
              <a:t>end{center</a:t>
            </a:r>
            <a:r>
              <a:rPr lang="en-US" dirty="0" smtClean="0"/>
              <a:t>} % 24</a:t>
            </a:r>
          </a:p>
          <a:p>
            <a:endParaRPr lang="en-US" dirty="0" smtClean="0"/>
          </a:p>
          <a:p>
            <a:r>
              <a:rPr lang="en-US" dirty="0" smtClean="0"/>
              <a:t>\</a:t>
            </a:r>
            <a:r>
              <a:rPr lang="en-US" dirty="0" err="1" smtClean="0"/>
              <a:t>begin{displaymath</a:t>
            </a:r>
            <a:r>
              <a:rPr lang="en-US" dirty="0" smtClean="0"/>
              <a:t>}</a:t>
            </a:r>
          </a:p>
          <a:p>
            <a:r>
              <a:rPr lang="en-US" dirty="0" smtClean="0"/>
              <a:t>    \mathbf{x}_{n+1}^\prime \</a:t>
            </a:r>
            <a:r>
              <a:rPr lang="en-US" dirty="0" err="1" smtClean="0"/>
              <a:t>widehat{\boldsymbol{\beta</a:t>
            </a:r>
            <a:r>
              <a:rPr lang="en-US" dirty="0" smtClean="0"/>
              <a:t>}} \pm</a:t>
            </a:r>
          </a:p>
          <a:p>
            <a:r>
              <a:rPr lang="en-US" dirty="0" smtClean="0"/>
              <a:t>    t_{\alpha/2}</a:t>
            </a:r>
          </a:p>
          <a:p>
            <a:r>
              <a:rPr lang="en-US" dirty="0" smtClean="0"/>
              <a:t>             \sqrt{MSE(1+\mathbf{x}_{n+1}^\prime </a:t>
            </a:r>
          </a:p>
          <a:p>
            <a:r>
              <a:rPr lang="en-US" dirty="0" smtClean="0"/>
              <a:t>             (\</a:t>
            </a:r>
            <a:r>
              <a:rPr lang="en-US" dirty="0" err="1" smtClean="0"/>
              <a:t>mathbf{X</a:t>
            </a:r>
            <a:r>
              <a:rPr lang="en-US" dirty="0" smtClean="0"/>
              <a:t>}^\prime \mathbf{X})^{-1}\mathbf{x}_{n+1})} </a:t>
            </a:r>
          </a:p>
          <a:p>
            <a:r>
              <a:rPr lang="en-US" dirty="0" smtClean="0"/>
              <a:t>\</a:t>
            </a:r>
            <a:r>
              <a:rPr lang="en-US" dirty="0" err="1" smtClean="0"/>
              <a:t>end{displaymath</a:t>
            </a:r>
            <a:r>
              <a:rPr lang="en-US" dirty="0" smtClean="0"/>
              <a:t>} % 32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53</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523AF04-A240-41D6-96A4-421E48FF05CD}" type="slidenum">
              <a:rPr lang="en-US">
                <a:solidFill>
                  <a:prstClr val="black"/>
                </a:solidFill>
                <a:latin typeface="Calibri"/>
              </a:rPr>
              <a:pPr/>
              <a:t>54</a:t>
            </a:fld>
            <a:endParaRPr lang="en-US" dirty="0">
              <a:solidFill>
                <a:prstClr val="black"/>
              </a:solidFill>
              <a:latin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ea typeface="ＭＳ Ｐゴシック" charset="-128"/>
              </a:rPr>
              <a:t>R^2_F \</a:t>
            </a:r>
            <a:r>
              <a:rPr lang="en-US" dirty="0" err="1" smtClean="0">
                <a:ea typeface="ＭＳ Ｐゴシック" charset="-128"/>
              </a:rPr>
              <a:t>geq</a:t>
            </a:r>
            <a:r>
              <a:rPr lang="en-US" smtClean="0">
                <a:ea typeface="ＭＳ Ｐゴシック" charset="-128"/>
              </a:rPr>
              <a:t> R^2_R % 50</a:t>
            </a:r>
          </a:p>
          <a:p>
            <a:pPr eaLnBrk="1" hangingPunct="1"/>
            <a:endParaRPr lang="en-US" dirty="0" smtClean="0">
              <a:ea typeface="ＭＳ Ｐゴシック" charset="-128"/>
            </a:endParaRPr>
          </a:p>
          <a:p>
            <a:pPr eaLnBrk="1" hangingPunct="1"/>
            <a:endParaRPr lang="en-US" dirty="0" smtClean="0">
              <a:ea typeface="ＭＳ Ｐゴシック" charset="-128"/>
            </a:endParaRPr>
          </a:p>
          <a:p>
            <a:pPr eaLnBrk="1" hangingPunct="1"/>
            <a:r>
              <a:rPr lang="en-US" dirty="0" smtClean="0">
                <a:ea typeface="ＭＳ Ｐゴシック" charset="-128"/>
              </a:rPr>
              <a:t>F =  \</a:t>
            </a:r>
            <a:r>
              <a:rPr lang="en-US" dirty="0" err="1" smtClean="0">
                <a:ea typeface="ＭＳ Ｐゴシック" charset="-128"/>
              </a:rPr>
              <a:t>frac</a:t>
            </a:r>
            <a:r>
              <a:rPr lang="en-US" dirty="0" smtClean="0">
                <a:ea typeface="ＭＳ Ｐゴシック" charset="-128"/>
              </a:rPr>
              <a:t>{(SSR_F-SSR_R)/r}{MSE_F} % 42</a:t>
            </a:r>
          </a:p>
          <a:p>
            <a:pPr eaLnBrk="1" hangingPunct="1"/>
            <a:endParaRPr lang="en-US" dirty="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dirty="0">
                <a:ea typeface="ＭＳ Ｐゴシック" charset="-128"/>
              </a:rPr>
              <a:t>Reduced model has just the variables for which you are controlling</a:t>
            </a:r>
          </a:p>
          <a:p>
            <a:endParaRPr lang="en-US" dirty="0">
              <a:ea typeface="ＭＳ Ｐゴシック" charset="-128"/>
            </a:endParaRPr>
          </a:p>
          <a:p>
            <a:r>
              <a:rPr lang="en-US" dirty="0">
                <a:ea typeface="ＭＳ Ｐゴシック" charset="-128"/>
              </a:rPr>
              <a:t>Notation is non-standard.</a:t>
            </a:r>
          </a:p>
          <a:p>
            <a:endParaRPr lang="en-US" dirty="0">
              <a:ea typeface="ＭＳ Ｐゴシック" charset="-128"/>
            </a:endParaRPr>
          </a:p>
          <a:p>
            <a:r>
              <a:rPr lang="en-US" dirty="0">
                <a:ea typeface="ＭＳ Ｐゴシック" charset="-128"/>
              </a:rPr>
              <a:t>Suppose you're controlling for a set of variables that explain 80% of the variation in the dependent variable, and you test a variable that accounts for an additional 5%. You have explained 25% of the remaining variation -- much more impressive than 5</a:t>
            </a:r>
            <a:r>
              <a:rPr lang="en-US" dirty="0" smtClean="0">
                <a:ea typeface="ＭＳ Ｐゴシック" charset="-128"/>
              </a:rPr>
              <a:t>%</a:t>
            </a:r>
          </a:p>
          <a:p>
            <a:endParaRPr lang="en-US" dirty="0" smtClean="0">
              <a:ea typeface="ＭＳ Ｐゴシック" charset="-128"/>
            </a:endParaRPr>
          </a:p>
          <a:p>
            <a:r>
              <a:rPr lang="en-US" dirty="0" smtClean="0">
                <a:ea typeface="ＭＳ Ｐゴシック" charset="-128"/>
              </a:rPr>
              <a:t>a = \</a:t>
            </a:r>
            <a:r>
              <a:rPr lang="en-US" dirty="0" err="1" smtClean="0">
                <a:ea typeface="ＭＳ Ｐゴシック" charset="-128"/>
              </a:rPr>
              <a:t>frac</a:t>
            </a:r>
            <a:r>
              <a:rPr lang="en-US" dirty="0" smtClean="0">
                <a:ea typeface="ＭＳ Ｐゴシック" charset="-128"/>
              </a:rPr>
              <a:t>{R^2_F-R^2_R}{1-R^2_R}</a:t>
            </a:r>
            <a:endParaRPr lang="en-US" dirty="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dirty="0">
                <a:ea typeface="ＭＳ Ｐゴシック" charset="-128"/>
              </a:rPr>
              <a:t>If F is big, more likely to be significant.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9</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059E571-32FE-40EB-8739-2447AF39D036}" type="slidenum">
              <a:rPr lang="en-US"/>
              <a:pPr/>
              <a:t>58</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a:ea typeface="ＭＳ Ｐゴシック" charset="-128"/>
              </a:rPr>
              <a:t>Will give examples for the math data</a:t>
            </a:r>
          </a:p>
          <a:p>
            <a:pPr eaLnBrk="1" hangingPunct="1"/>
            <a:endParaRPr lang="en-US" dirty="0">
              <a:ea typeface="ＭＳ Ｐゴシック" charset="-128"/>
            </a:endParaRPr>
          </a:p>
          <a:p>
            <a:pPr eaLnBrk="1" hangingPunct="1"/>
            <a:r>
              <a:rPr lang="en-US" dirty="0">
                <a:ea typeface="ＭＳ Ｐゴシック" charset="-128"/>
              </a:rPr>
              <a:t>Moral of story - include all relevant variables (low birth weight example)</a:t>
            </a:r>
          </a:p>
          <a:p>
            <a:pPr eaLnBrk="1" hangingPunct="1"/>
            <a:endParaRPr lang="en-US" dirty="0">
              <a:ea typeface="ＭＳ Ｐゴシック" charset="-128"/>
            </a:endParaRPr>
          </a:p>
          <a:p>
            <a:pPr eaLnBrk="1" hangingPunct="1"/>
            <a:r>
              <a:rPr lang="en-US" dirty="0">
                <a:ea typeface="ＭＳ Ｐゴシック" charset="-128"/>
              </a:rPr>
              <a:t>If you are focused on prediction rather than interpretation, it’s not so troublesome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D92A2-6104-3443-99AC-B90F3FF07FA5}" type="slidenum">
              <a:rPr lang="en-US"/>
              <a:pPr/>
              <a:t>64</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p:txBody>
          <a:bodyPr/>
          <a:lstStyle/>
          <a:p>
            <a:r>
              <a:rPr lang="en-US"/>
              <a:t>Science broadly construed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110C5-D53C-0048-8B89-7009BD8EA7C2}" type="slidenum">
              <a:rPr lang="en-US"/>
              <a:pPr/>
              <a:t>65</a:t>
            </a:fld>
            <a:endParaRPr lang="en-US"/>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p:txBody>
          <a:bodyPr/>
          <a:lstStyle/>
          <a:p>
            <a:r>
              <a:rPr lang="en-US" dirty="0"/>
              <a:t>Could be A causes B, B causes A, C causes A and B (contributes to)</a:t>
            </a:r>
          </a:p>
          <a:p>
            <a:endParaRPr lang="en-US" dirty="0"/>
          </a:p>
          <a:p>
            <a:r>
              <a:rPr lang="en-US" dirty="0"/>
              <a:t>C is living in rural area (near reserves, or even ON)</a:t>
            </a:r>
          </a:p>
          <a:p>
            <a:endParaRPr lang="en-US" dirty="0"/>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63247-A9CA-E246-9948-EC38BD0C767E}" type="slidenum">
              <a:rPr lang="en-US"/>
              <a:pPr/>
              <a:t>67</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r>
              <a:rPr lang="en-US"/>
              <a:t>If A comes first in time, probably can rule out B -&gt; A</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F68EA-A6FE-0F40-8C4B-9912C23E7739}" type="slidenum">
              <a:rPr lang="en-US"/>
              <a:pPr/>
              <a:t>68</a:t>
            </a:fld>
            <a:endParaRPr lang="en-US"/>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p:txBody>
          <a:bodyPr/>
          <a:lstStyle/>
          <a:p>
            <a:r>
              <a:rPr lang="en-US"/>
              <a:t>Cigarette companies: Work in heavy, polluted workplace, which causes cancer. Also smoke more for relief.,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DA9FC-340F-1443-A84E-CBE3BB42BFC1}" type="slidenum">
              <a:rPr lang="en-US"/>
              <a:pPr/>
              <a:t>69</a:t>
            </a:fld>
            <a:endParaRPr lang="en-US"/>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p:txBody>
          <a:bodyPr/>
          <a:lstStyle/>
          <a:p>
            <a:r>
              <a:rPr lang="en-US" dirty="0"/>
              <a:t>Parents</a:t>
            </a:r>
            <a:r>
              <a:rPr lang="ja-JP" altLang="en-US" dirty="0"/>
              <a:t>’</a:t>
            </a:r>
            <a:r>
              <a:rPr lang="en-US" dirty="0"/>
              <a:t> education</a:t>
            </a:r>
          </a:p>
          <a:p>
            <a:endParaRPr lang="en-US" dirty="0"/>
          </a:p>
          <a:p>
            <a:r>
              <a:rPr lang="en-US" dirty="0"/>
              <a:t>The question is DOES THIS MEAN.  Answer the question. Expressing an opinion, </a:t>
            </a:r>
          </a:p>
          <a:p>
            <a:r>
              <a:rPr lang="en-US" dirty="0"/>
              <a:t>yes or no gets a zero unless at least one potential confounding variable is </a:t>
            </a:r>
          </a:p>
          <a:p>
            <a:r>
              <a:rPr lang="en-US" dirty="0"/>
              <a:t>mentioned.</a:t>
            </a:r>
          </a:p>
          <a:p>
            <a:endParaRPr lang="en-US" dirty="0"/>
          </a:p>
          <a:p>
            <a:r>
              <a:rPr lang="en-US" dirty="0"/>
              <a:t>It may be that it</a:t>
            </a:r>
            <a:r>
              <a:rPr lang="ja-JP" altLang="en-US" dirty="0"/>
              <a:t>’</a:t>
            </a:r>
            <a:r>
              <a:rPr lang="en-US" dirty="0"/>
              <a:t>s helpful to play classical music for babies. The point is that this </a:t>
            </a:r>
          </a:p>
          <a:p>
            <a:r>
              <a:rPr lang="en-US" dirty="0"/>
              <a:t>study does not provide good evidence.</a:t>
            </a:r>
          </a:p>
          <a:p>
            <a:endParaRPr lang="en-US" dirty="0"/>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68F96-9BCD-FF4B-9B7E-C025BA1B5ED0}" type="slidenum">
              <a:rPr lang="en-US"/>
              <a:pPr/>
              <a:t>71</a:t>
            </a:fld>
            <a:endParaRPr lang="en-US"/>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p:txBody>
          <a:bodyPr/>
          <a:lstStyle/>
          <a:p>
            <a:r>
              <a:rPr lang="en-US"/>
              <a:t>None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929D0-3B76-7946-A6AC-7B49E3D9D24D}" type="slidenum">
              <a:rPr lang="en-US"/>
              <a:pPr/>
              <a:t>72</a:t>
            </a:fld>
            <a:endParaRPr lang="en-US"/>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r>
              <a:rPr lang="en-US"/>
              <a:t>Exercise and arthritis pain</a:t>
            </a:r>
          </a:p>
          <a:p>
            <a:endParaRPr lang="en-US"/>
          </a:p>
          <a:p>
            <a:r>
              <a:rPr lang="en-US"/>
              <a:t>Bird </a:t>
            </a:r>
            <a:r>
              <a:rPr lang="ja-JP" altLang="en-US"/>
              <a:t>“</a:t>
            </a:r>
            <a:r>
              <a:rPr lang="en-US"/>
              <a:t>freezes</a:t>
            </a:r>
            <a:r>
              <a:rPr lang="ja-JP" altLang="en-US"/>
              <a:t>”</a:t>
            </a:r>
            <a:r>
              <a:rPr lang="en-US"/>
              <a:t> when handled (Dr. K.)</a:t>
            </a:r>
          </a:p>
          <a:p>
            <a:endParaRPr lang="en-US"/>
          </a:p>
          <a:p>
            <a:r>
              <a:rPr lang="en-US"/>
              <a:t>More in the text.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those who do better the first time (gifted) are apparently harmed.</a:t>
            </a:r>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Statistically significant</a:t>
            </a:r>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 still </a:t>
            </a:r>
            <a:r>
              <a:rPr lang="en-US" smtClean="0"/>
              <a:t>be useful IN WHAT SENSE?</a:t>
            </a:r>
            <a:endParaRPr lang="en-US"/>
          </a:p>
        </p:txBody>
      </p:sp>
      <p:sp>
        <p:nvSpPr>
          <p:cNvPr id="4" name="Slide Number Placeholder 3"/>
          <p:cNvSpPr>
            <a:spLocks noGrp="1"/>
          </p:cNvSpPr>
          <p:nvPr>
            <p:ph type="sldNum" sz="quarter" idx="10"/>
          </p:nvPr>
        </p:nvSpPr>
        <p:spPr/>
        <p:txBody>
          <a:bodyPr/>
          <a:lstStyle/>
          <a:p>
            <a:fld id="{BED1F681-D746-4142-9740-46B190D1190F}" type="slidenum">
              <a:rPr lang="en-US" smtClean="0"/>
              <a:pPr/>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91A713C-26CC-405C-8650-4F70D5180C1B}" type="slidenum">
              <a:rPr lang="en-US"/>
              <a:pPr/>
              <a:t>19</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aseline="0" dirty="0" smtClean="0">
                <a:ea typeface="ＭＳ Ｐゴシック" charset="-128"/>
              </a:rPr>
              <a:t>Subscript i has been suppressed to reduce notational clutter</a:t>
            </a:r>
            <a:endParaRPr lang="en-US" dirty="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12-10-19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12-10-19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12-10-19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12-10-19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0D697-E5CF-455B-B9F5-F4326600AE88}" type="datetimeFigureOut">
              <a:rPr lang="en-US" smtClean="0"/>
              <a:pPr/>
              <a:t>12-10-19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0D697-E5CF-455B-B9F5-F4326600AE88}" type="datetimeFigureOut">
              <a:rPr lang="en-US" smtClean="0"/>
              <a:pPr/>
              <a:t>12-10-19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30D697-E5CF-455B-B9F5-F4326600AE88}" type="datetimeFigureOut">
              <a:rPr lang="en-US" smtClean="0"/>
              <a:pPr/>
              <a:t>12-10-19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0D697-E5CF-455B-B9F5-F4326600AE88}" type="datetimeFigureOut">
              <a:rPr lang="en-US" smtClean="0"/>
              <a:pPr/>
              <a:t>12-10-19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0D697-E5CF-455B-B9F5-F4326600AE88}" type="datetimeFigureOut">
              <a:rPr lang="en-US" smtClean="0"/>
              <a:pPr/>
              <a:t>12-10-19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0D697-E5CF-455B-B9F5-F4326600AE88}" type="datetimeFigureOut">
              <a:rPr lang="en-US" smtClean="0"/>
              <a:pPr/>
              <a:t>12-10-19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0D697-E5CF-455B-B9F5-F4326600AE88}" type="datetimeFigureOut">
              <a:rPr lang="en-US" smtClean="0"/>
              <a:pPr/>
              <a:t>12-10-19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0D697-E5CF-455B-B9F5-F4326600AE88}" type="datetimeFigureOut">
              <a:rPr lang="en-US" smtClean="0"/>
              <a:pPr/>
              <a:t>12-10-19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0AAF9-5BB1-4435-926D-8FFF904A1F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 Id="rId3"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 Id="rId3"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emf"/><Relationship Id="rId3" Type="http://schemas.openxmlformats.org/officeDocument/2006/relationships/image" Target="../media/image2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emf"/><Relationship Id="rId3"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6.emf"/></Relationships>
</file>

<file path=ppt/slides/_rels/slide44.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59.emf"/></Relationships>
</file>

<file path=ppt/slides/_rels/slide46.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emf"/><Relationship Id="rId5" Type="http://schemas.openxmlformats.org/officeDocument/2006/relationships/image" Target="../media/image66.emf"/><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9.x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5" Type="http://schemas.openxmlformats.org/officeDocument/2006/relationships/image" Target="../media/image69.emf"/><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51.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74.emf"/><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75.emf"/></Relationships>
</file>

<file path=ppt/slides/_rels/slide53.xml.rels><?xml version="1.0" encoding="UTF-8" standalone="yes"?>
<Relationships xmlns="http://schemas.openxmlformats.org/package/2006/relationships"><Relationship Id="rId3" Type="http://schemas.openxmlformats.org/officeDocument/2006/relationships/image" Target="../media/image76.emf"/><Relationship Id="rId4" Type="http://schemas.openxmlformats.org/officeDocument/2006/relationships/image" Target="../media/image77.emf"/><Relationship Id="rId5" Type="http://schemas.openxmlformats.org/officeDocument/2006/relationships/image" Target="../media/image78.emf"/><Relationship Id="rId6" Type="http://schemas.openxmlformats.org/officeDocument/2006/relationships/image" Target="../media/image79.emf"/><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54.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80.e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8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2.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3.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5.emf"/><Relationship Id="rId3" Type="http://schemas.openxmlformats.org/officeDocument/2006/relationships/image" Target="../media/image86.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7.emf"/><Relationship Id="rId3" Type="http://schemas.openxmlformats.org/officeDocument/2006/relationships/image" Target="../media/image88.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9.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0.emf"/><Relationship Id="rId3" Type="http://schemas.openxmlformats.org/officeDocument/2006/relationships/image" Target="../media/image91.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image" Target="../media/image9.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Normal Linear Model</a:t>
            </a:r>
            <a:endParaRPr lang="en-US" dirty="0"/>
          </a:p>
        </p:txBody>
      </p:sp>
      <p:sp>
        <p:nvSpPr>
          <p:cNvPr id="3" name="Subtitle 2"/>
          <p:cNvSpPr>
            <a:spLocks noGrp="1"/>
          </p:cNvSpPr>
          <p:nvPr>
            <p:ph type="subTitle" idx="1"/>
          </p:nvPr>
        </p:nvSpPr>
        <p:spPr>
          <a:xfrm>
            <a:off x="1371600" y="3170579"/>
            <a:ext cx="6400800" cy="1372064"/>
          </a:xfrm>
        </p:spPr>
        <p:txBody>
          <a:bodyPr/>
          <a:lstStyle/>
          <a:p>
            <a:r>
              <a:rPr lang="en-US" dirty="0" smtClean="0"/>
              <a:t>STA211/442 Fall 2012</a:t>
            </a:r>
            <a:endParaRPr lang="en-US" dirty="0"/>
          </a:p>
        </p:txBody>
      </p:sp>
      <p:sp>
        <p:nvSpPr>
          <p:cNvPr id="4" name="TextBox 3"/>
          <p:cNvSpPr txBox="1"/>
          <p:nvPr/>
        </p:nvSpPr>
        <p:spPr>
          <a:xfrm>
            <a:off x="2806935" y="5644444"/>
            <a:ext cx="4004261" cy="369332"/>
          </a:xfrm>
          <a:prstGeom prst="rect">
            <a:avLst/>
          </a:prstGeom>
          <a:noFill/>
        </p:spPr>
        <p:txBody>
          <a:bodyPr wrap="square" rtlCol="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last slide for copyright information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toward the mean</a:t>
            </a:r>
            <a:endParaRPr lang="en-US" dirty="0"/>
          </a:p>
        </p:txBody>
      </p:sp>
      <p:sp>
        <p:nvSpPr>
          <p:cNvPr id="3" name="Content Placeholder 2"/>
          <p:cNvSpPr>
            <a:spLocks noGrp="1"/>
          </p:cNvSpPr>
          <p:nvPr>
            <p:ph idx="1"/>
          </p:nvPr>
        </p:nvSpPr>
        <p:spPr/>
        <p:txBody>
          <a:bodyPr/>
          <a:lstStyle/>
          <a:p>
            <a:r>
              <a:rPr lang="en-US" dirty="0" smtClean="0"/>
              <a:t>Does not imply systematic change over time</a:t>
            </a:r>
          </a:p>
          <a:p>
            <a:r>
              <a:rPr lang="en-US" dirty="0" smtClean="0"/>
              <a:t>Is a characteristic of the bivariate normal and other joint distributions</a:t>
            </a:r>
          </a:p>
          <a:p>
            <a:endParaRPr lang="en-US" dirty="0" smtClean="0"/>
          </a:p>
          <a:p>
            <a:endParaRPr lang="en-US" dirty="0" smtClean="0"/>
          </a:p>
          <a:p>
            <a:r>
              <a:rPr lang="en-US" dirty="0" smtClean="0"/>
              <a:t>Can produce very misleading results, especially in the evaluation of social programs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Artifact</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smtClean="0"/>
              <a:t>Measure something important, like performance in school or blood pressure.</a:t>
            </a:r>
          </a:p>
          <a:p>
            <a:r>
              <a:rPr lang="en-US" dirty="0" smtClean="0"/>
              <a:t>Select an extreme group, usually those who do worst on the baseline measure.</a:t>
            </a:r>
          </a:p>
          <a:p>
            <a:r>
              <a:rPr lang="en-US" dirty="0" smtClean="0"/>
              <a:t>Do something to help them, and measure again.</a:t>
            </a:r>
          </a:p>
          <a:p>
            <a:endParaRPr lang="en-US" dirty="0" smtClean="0"/>
          </a:p>
          <a:p>
            <a:endParaRPr lang="en-US" dirty="0" smtClean="0"/>
          </a:p>
          <a:p>
            <a:r>
              <a:rPr lang="en-US" dirty="0" smtClean="0"/>
              <a:t>If the treatment does </a:t>
            </a:r>
            <a:r>
              <a:rPr lang="en-US" b="1" dirty="0" smtClean="0"/>
              <a:t>nothing</a:t>
            </a:r>
            <a:r>
              <a:rPr lang="en-US" dirty="0" smtClean="0"/>
              <a:t>, they are expected to do worse than average, but better than they did the first time – completely artificial!</a:t>
            </a:r>
          </a:p>
        </p:txBody>
      </p:sp>
      <p:pic>
        <p:nvPicPr>
          <p:cNvPr id="4" name="Picture 3" descr="latex-image-1.pdf"/>
          <p:cNvPicPr>
            <a:picLocks noChangeAspect="1"/>
          </p:cNvPicPr>
          <p:nvPr/>
        </p:nvPicPr>
        <p:blipFill>
          <a:blip r:embed="rId3"/>
          <a:stretch>
            <a:fillRect/>
          </a:stretch>
        </p:blipFill>
        <p:spPr>
          <a:xfrm>
            <a:off x="1539875" y="4521200"/>
            <a:ext cx="6045200" cy="482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simulation study</a:t>
            </a:r>
            <a:endParaRPr lang="en-US" dirty="0"/>
          </a:p>
        </p:txBody>
      </p:sp>
      <p:sp>
        <p:nvSpPr>
          <p:cNvPr id="3" name="Content Placeholder 2"/>
          <p:cNvSpPr>
            <a:spLocks noGrp="1"/>
          </p:cNvSpPr>
          <p:nvPr>
            <p:ph idx="1"/>
          </p:nvPr>
        </p:nvSpPr>
        <p:spPr>
          <a:xfrm>
            <a:off x="457200" y="1600200"/>
            <a:ext cx="8229600" cy="5050995"/>
          </a:xfrm>
        </p:spPr>
        <p:txBody>
          <a:bodyPr/>
          <a:lstStyle/>
          <a:p>
            <a:r>
              <a:rPr lang="en-US" dirty="0" smtClean="0"/>
              <a:t>Measure something twice with error: 500 observations</a:t>
            </a:r>
          </a:p>
          <a:p>
            <a:r>
              <a:rPr lang="en-US" dirty="0" smtClean="0"/>
              <a:t>Select the best 50 and the worst 50 </a:t>
            </a:r>
          </a:p>
          <a:p>
            <a:r>
              <a:rPr lang="en-US" dirty="0" smtClean="0"/>
              <a:t>Do two-sided matched t-tests at alpha = 0.05</a:t>
            </a:r>
          </a:p>
          <a:p>
            <a:endParaRPr lang="en-US" dirty="0" smtClean="0"/>
          </a:p>
          <a:p>
            <a:r>
              <a:rPr lang="en-US" dirty="0" smtClean="0"/>
              <a:t>What proportion of the time do the worst 50 show significant average improvement?</a:t>
            </a:r>
          </a:p>
          <a:p>
            <a:r>
              <a:rPr lang="en-US" dirty="0" smtClean="0"/>
              <a:t>What proportion of the time do the best 50 show significant average deterioration?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2"/>
          <a:stretch>
            <a:fillRect/>
          </a:stretch>
        </p:blipFill>
        <p:spPr>
          <a:xfrm>
            <a:off x="633413" y="590550"/>
            <a:ext cx="7924800" cy="1727200"/>
          </a:xfrm>
          <a:prstGeom prst="rect">
            <a:avLst/>
          </a:prstGeom>
        </p:spPr>
      </p:pic>
      <p:pic>
        <p:nvPicPr>
          <p:cNvPr id="5" name="Picture 4" descr="latex-image-1.pdf"/>
          <p:cNvPicPr>
            <a:picLocks noChangeAspect="1"/>
          </p:cNvPicPr>
          <p:nvPr/>
        </p:nvPicPr>
        <p:blipFill>
          <a:blip r:embed="rId3"/>
          <a:stretch>
            <a:fillRect/>
          </a:stretch>
        </p:blipFill>
        <p:spPr>
          <a:xfrm>
            <a:off x="633413" y="3208338"/>
            <a:ext cx="6769100" cy="29083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tex-image-1.pdf"/>
          <p:cNvPicPr>
            <a:picLocks noChangeAspect="1"/>
          </p:cNvPicPr>
          <p:nvPr/>
        </p:nvPicPr>
        <p:blipFill>
          <a:blip r:embed="rId2"/>
          <a:stretch>
            <a:fillRect/>
          </a:stretch>
        </p:blipFill>
        <p:spPr>
          <a:xfrm>
            <a:off x="1210809" y="2105547"/>
            <a:ext cx="6769100" cy="2908300"/>
          </a:xfrm>
          <a:prstGeom prst="rect">
            <a:avLst/>
          </a:prstGeom>
        </p:spPr>
      </p:pic>
      <p:pic>
        <p:nvPicPr>
          <p:cNvPr id="4" name="Picture 3" descr="latex-image-1.pdf"/>
          <p:cNvPicPr>
            <a:picLocks noChangeAspect="1"/>
          </p:cNvPicPr>
          <p:nvPr/>
        </p:nvPicPr>
        <p:blipFill>
          <a:blip r:embed="rId3"/>
          <a:stretch>
            <a:fillRect/>
          </a:stretch>
        </p:blipFill>
        <p:spPr>
          <a:xfrm>
            <a:off x="1210809" y="1119188"/>
            <a:ext cx="1803400" cy="215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2"/>
          <a:stretch>
            <a:fillRect/>
          </a:stretch>
        </p:blipFill>
        <p:spPr>
          <a:xfrm>
            <a:off x="696137" y="2192824"/>
            <a:ext cx="7429500" cy="2032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2"/>
          <a:stretch>
            <a:fillRect/>
          </a:stretch>
        </p:blipFill>
        <p:spPr>
          <a:xfrm>
            <a:off x="385038" y="769938"/>
            <a:ext cx="8458200" cy="3873500"/>
          </a:xfrm>
          <a:prstGeom prst="rect">
            <a:avLst/>
          </a:prstGeom>
        </p:spPr>
      </p:pic>
      <p:pic>
        <p:nvPicPr>
          <p:cNvPr id="6" name="Picture 5" descr="latex-image-1.pdf"/>
          <p:cNvPicPr>
            <a:picLocks noChangeAspect="1"/>
          </p:cNvPicPr>
          <p:nvPr/>
        </p:nvPicPr>
        <p:blipFill>
          <a:blip r:embed="rId3"/>
          <a:stretch>
            <a:fillRect/>
          </a:stretch>
        </p:blipFill>
        <p:spPr>
          <a:xfrm>
            <a:off x="385038" y="5254625"/>
            <a:ext cx="8661400" cy="660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Source of the term “Regression”</a:t>
            </a:r>
          </a:p>
          <a:p>
            <a:r>
              <a:rPr lang="en-US" dirty="0" smtClean="0"/>
              <a:t>Regression artifact</a:t>
            </a:r>
          </a:p>
          <a:p>
            <a:pPr lvl="1"/>
            <a:r>
              <a:rPr lang="en-US" dirty="0" smtClean="0"/>
              <a:t>Very serious</a:t>
            </a:r>
          </a:p>
          <a:p>
            <a:pPr lvl="1"/>
            <a:r>
              <a:rPr lang="en-US" dirty="0" smtClean="0"/>
              <a:t>People keep re-inventing the same mistake</a:t>
            </a:r>
          </a:p>
          <a:p>
            <a:pPr lvl="1"/>
            <a:r>
              <a:rPr lang="en-US" dirty="0" smtClean="0"/>
              <a:t>Can’t really blame the policy makers </a:t>
            </a:r>
          </a:p>
          <a:p>
            <a:pPr lvl="1"/>
            <a:r>
              <a:rPr lang="en-US" dirty="0" smtClean="0"/>
              <a:t>At least the statistician should be able to warn them</a:t>
            </a:r>
          </a:p>
          <a:p>
            <a:pPr lvl="1"/>
            <a:r>
              <a:rPr lang="en-US" dirty="0" smtClean="0"/>
              <a:t>The solution is random assignment</a:t>
            </a:r>
          </a:p>
          <a:p>
            <a:pPr lvl="1"/>
            <a:r>
              <a:rPr lang="en-US" dirty="0" smtClean="0"/>
              <a:t>Taking difference from a baseline measurement may still be useful</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143000"/>
            <a:ext cx="7772400" cy="1143000"/>
          </a:xfrm>
        </p:spPr>
        <p:txBody>
          <a:bodyPr/>
          <a:lstStyle/>
          <a:p>
            <a:pPr eaLnBrk="1" hangingPunct="1"/>
            <a:r>
              <a:rPr lang="en-US" dirty="0" smtClean="0"/>
              <a:t>Multiple Linear Regression</a:t>
            </a:r>
            <a:endParaRPr lang="en-US" dirty="0"/>
          </a:p>
        </p:txBody>
      </p:sp>
      <p:pic>
        <p:nvPicPr>
          <p:cNvPr id="3" name="Picture 2" descr="latex-image-1.pdf"/>
          <p:cNvPicPr>
            <a:picLocks noChangeAspect="1"/>
          </p:cNvPicPr>
          <p:nvPr/>
        </p:nvPicPr>
        <p:blipFill>
          <a:blip r:embed="rId3"/>
          <a:stretch>
            <a:fillRect/>
          </a:stretch>
        </p:blipFill>
        <p:spPr>
          <a:xfrm>
            <a:off x="708025" y="3325813"/>
            <a:ext cx="7848600" cy="482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pPr eaLnBrk="1" hangingPunct="1"/>
            <a:r>
              <a:rPr lang="en-US" dirty="0"/>
              <a:t>Statistical </a:t>
            </a:r>
            <a:r>
              <a:rPr lang="en-US" b="1" dirty="0"/>
              <a:t>MODEL</a:t>
            </a:r>
            <a:endParaRPr lang="en-US" dirty="0"/>
          </a:p>
        </p:txBody>
      </p:sp>
      <p:sp>
        <p:nvSpPr>
          <p:cNvPr id="9219" name="Rectangle 3"/>
          <p:cNvSpPr>
            <a:spLocks noGrp="1" noChangeArrowheads="1"/>
          </p:cNvSpPr>
          <p:nvPr>
            <p:ph type="body" idx="1"/>
          </p:nvPr>
        </p:nvSpPr>
        <p:spPr>
          <a:xfrm>
            <a:off x="685800" y="1524000"/>
            <a:ext cx="7772400" cy="3733800"/>
          </a:xfrm>
        </p:spPr>
        <p:txBody>
          <a:bodyPr/>
          <a:lstStyle/>
          <a:p>
            <a:pPr eaLnBrk="1" hangingPunct="1">
              <a:lnSpc>
                <a:spcPct val="90000"/>
              </a:lnSpc>
            </a:pPr>
            <a:r>
              <a:rPr lang="en-US" dirty="0"/>
              <a:t>There are </a:t>
            </a:r>
            <a:r>
              <a:rPr lang="en-US" i="1" dirty="0"/>
              <a:t>p-1</a:t>
            </a:r>
            <a:r>
              <a:rPr lang="en-US" dirty="0" smtClean="0"/>
              <a:t> explanatory variables</a:t>
            </a:r>
            <a:endParaRPr lang="en-US" dirty="0"/>
          </a:p>
          <a:p>
            <a:pPr eaLnBrk="1" hangingPunct="1">
              <a:lnSpc>
                <a:spcPct val="90000"/>
              </a:lnSpc>
            </a:pPr>
            <a:r>
              <a:rPr lang="en-US" dirty="0"/>
              <a:t>For each </a:t>
            </a:r>
            <a:r>
              <a:rPr lang="en-US" i="1" dirty="0"/>
              <a:t>combination</a:t>
            </a:r>
            <a:r>
              <a:rPr lang="en-US" dirty="0"/>
              <a:t> of</a:t>
            </a:r>
            <a:r>
              <a:rPr lang="en-US" dirty="0" smtClean="0"/>
              <a:t> explanatory variables, </a:t>
            </a:r>
            <a:r>
              <a:rPr lang="en-US" dirty="0"/>
              <a:t>the conditional distribution of the</a:t>
            </a:r>
            <a:r>
              <a:rPr lang="en-US" dirty="0" smtClean="0"/>
              <a:t> response variable </a:t>
            </a:r>
            <a:r>
              <a:rPr lang="en-US" i="1" dirty="0"/>
              <a:t>Y</a:t>
            </a:r>
            <a:r>
              <a:rPr lang="en-US" dirty="0"/>
              <a:t> is normal, with constant variance</a:t>
            </a:r>
          </a:p>
          <a:p>
            <a:pPr eaLnBrk="1" hangingPunct="1">
              <a:lnSpc>
                <a:spcPct val="90000"/>
              </a:lnSpc>
            </a:pPr>
            <a:r>
              <a:rPr lang="en-US" dirty="0"/>
              <a:t>The conditional population mean of </a:t>
            </a:r>
            <a:r>
              <a:rPr lang="en-US" i="1" dirty="0"/>
              <a:t>Y</a:t>
            </a:r>
            <a:r>
              <a:rPr lang="en-US" dirty="0"/>
              <a:t> depends on the</a:t>
            </a:r>
            <a:r>
              <a:rPr lang="en-US" dirty="0" smtClean="0"/>
              <a:t> </a:t>
            </a:r>
            <a:r>
              <a:rPr lang="en-US" i="1" dirty="0" smtClean="0"/>
              <a:t>x</a:t>
            </a:r>
            <a:r>
              <a:rPr lang="en-US" dirty="0" smtClean="0"/>
              <a:t> </a:t>
            </a:r>
            <a:r>
              <a:rPr lang="en-US" dirty="0"/>
              <a:t>values, as follows:</a:t>
            </a:r>
          </a:p>
          <a:p>
            <a:pPr eaLnBrk="1" hangingPunct="1">
              <a:lnSpc>
                <a:spcPct val="90000"/>
              </a:lnSpc>
            </a:pPr>
            <a:endParaRPr lang="en-US" dirty="0"/>
          </a:p>
        </p:txBody>
      </p:sp>
      <p:pic>
        <p:nvPicPr>
          <p:cNvPr id="9220" name="Picture 4" descr="latex-image-1"/>
          <p:cNvPicPr>
            <a:picLocks noChangeAspect="1" noChangeArrowheads="1"/>
          </p:cNvPicPr>
          <p:nvPr/>
        </p:nvPicPr>
        <p:blipFill>
          <a:blip r:embed="rId3"/>
          <a:srcRect/>
          <a:stretch>
            <a:fillRect/>
          </a:stretch>
        </p:blipFill>
        <p:spPr bwMode="auto">
          <a:xfrm>
            <a:off x="304800" y="5715000"/>
            <a:ext cx="8548688" cy="50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Reading</a:t>
            </a:r>
            <a:endParaRPr lang="en-US" dirty="0"/>
          </a:p>
        </p:txBody>
      </p:sp>
      <p:sp>
        <p:nvSpPr>
          <p:cNvPr id="3" name="Content Placeholder 2"/>
          <p:cNvSpPr>
            <a:spLocks noGrp="1"/>
          </p:cNvSpPr>
          <p:nvPr>
            <p:ph idx="1"/>
          </p:nvPr>
        </p:nvSpPr>
        <p:spPr>
          <a:xfrm>
            <a:off x="457200" y="2118361"/>
            <a:ext cx="8229600" cy="2270760"/>
          </a:xfrm>
        </p:spPr>
        <p:txBody>
          <a:bodyPr/>
          <a:lstStyle/>
          <a:p>
            <a:r>
              <a:rPr lang="en-US" dirty="0" smtClean="0"/>
              <a:t>Davison’s </a:t>
            </a:r>
            <a:r>
              <a:rPr lang="en-US" i="1" dirty="0" smtClean="0"/>
              <a:t>Statistical Models</a:t>
            </a:r>
            <a:r>
              <a:rPr lang="en-US" dirty="0" smtClean="0"/>
              <a:t>, Chapter 8</a:t>
            </a:r>
          </a:p>
          <a:p>
            <a:r>
              <a:rPr lang="en-US" dirty="0" smtClean="0"/>
              <a:t>The general mixed linear model is defined in Section 9.4, where it is first applied.</a:t>
            </a:r>
            <a:endParaRPr lang="en-US" dirty="0"/>
          </a:p>
        </p:txBody>
      </p:sp>
    </p:spTree>
    <p:extLst>
      <p:ext uri="{BB962C8B-B14F-4D97-AF65-F5344CB8AC3E}">
        <p14:creationId xmlns:p14="http://schemas.microsoft.com/office/powerpoint/2010/main" val="2996886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Control means hold constant</a:t>
            </a:r>
            <a:endParaRPr lang="en-US" dirty="0"/>
          </a:p>
        </p:txBody>
      </p:sp>
      <p:pic>
        <p:nvPicPr>
          <p:cNvPr id="4" name="Picture 3" descr="latex-image-1.pdf"/>
          <p:cNvPicPr>
            <a:picLocks noChangeAspect="1"/>
          </p:cNvPicPr>
          <p:nvPr/>
        </p:nvPicPr>
        <p:blipFill>
          <a:blip r:embed="rId2"/>
          <a:stretch>
            <a:fillRect/>
          </a:stretch>
        </p:blipFill>
        <p:spPr>
          <a:xfrm>
            <a:off x="381000" y="1371600"/>
            <a:ext cx="8432800" cy="431800"/>
          </a:xfrm>
          <a:prstGeom prst="rect">
            <a:avLst/>
          </a:prstGeom>
        </p:spPr>
      </p:pic>
      <p:pic>
        <p:nvPicPr>
          <p:cNvPr id="5" name="Picture 4" descr="latex-image-1.pdf"/>
          <p:cNvPicPr>
            <a:picLocks noChangeAspect="1"/>
          </p:cNvPicPr>
          <p:nvPr/>
        </p:nvPicPr>
        <p:blipFill>
          <a:blip r:embed="rId3"/>
          <a:stretch>
            <a:fillRect/>
          </a:stretch>
        </p:blipFill>
        <p:spPr>
          <a:xfrm>
            <a:off x="2555875" y="2433638"/>
            <a:ext cx="3898900" cy="927100"/>
          </a:xfrm>
          <a:prstGeom prst="rect">
            <a:avLst/>
          </a:prstGeom>
        </p:spPr>
      </p:pic>
      <p:sp>
        <p:nvSpPr>
          <p:cNvPr id="6" name="TextBox 5"/>
          <p:cNvSpPr txBox="1"/>
          <p:nvPr/>
        </p:nvSpPr>
        <p:spPr>
          <a:xfrm>
            <a:off x="533400" y="4419600"/>
            <a:ext cx="8214508" cy="1569660"/>
          </a:xfrm>
          <a:prstGeom prst="rect">
            <a:avLst/>
          </a:prstGeom>
          <a:noFill/>
        </p:spPr>
        <p:txBody>
          <a:bodyPr wrap="none" rtlCol="0">
            <a:spAutoFit/>
          </a:bodyPr>
          <a:lstStyle/>
          <a:p>
            <a:r>
              <a:rPr lang="en-US" sz="3200" dirty="0" smtClean="0"/>
              <a:t>So </a:t>
            </a:r>
            <a:r>
              <a:rPr lang="en-US" sz="3200" i="1" dirty="0" smtClean="0"/>
              <a:t>β</a:t>
            </a:r>
            <a:r>
              <a:rPr lang="en-US" sz="3200" i="1" baseline="-25000" dirty="0" smtClean="0"/>
              <a:t>3</a:t>
            </a:r>
            <a:r>
              <a:rPr lang="en-US" sz="3200" dirty="0" smtClean="0"/>
              <a:t> is the rate at which </a:t>
            </a:r>
            <a:r>
              <a:rPr lang="en-US" sz="3200" i="1" dirty="0" smtClean="0"/>
              <a:t>E[Y|</a:t>
            </a:r>
            <a:r>
              <a:rPr lang="en-US" sz="3200" b="1" i="1" dirty="0" smtClean="0"/>
              <a:t>x</a:t>
            </a:r>
            <a:r>
              <a:rPr lang="en-US" sz="3200" i="1" dirty="0" smtClean="0"/>
              <a:t>] </a:t>
            </a:r>
            <a:r>
              <a:rPr lang="en-US" sz="3200" dirty="0" smtClean="0"/>
              <a:t>changes as </a:t>
            </a:r>
          </a:p>
          <a:p>
            <a:r>
              <a:rPr lang="en-US" sz="3200" dirty="0"/>
              <a:t>a</a:t>
            </a:r>
            <a:r>
              <a:rPr lang="en-US" sz="3200" dirty="0" smtClean="0"/>
              <a:t> function of </a:t>
            </a:r>
            <a:r>
              <a:rPr lang="en-US" sz="3200" i="1" dirty="0" smtClean="0"/>
              <a:t>x</a:t>
            </a:r>
            <a:r>
              <a:rPr lang="en-US" sz="3200" i="1" baseline="-25000" dirty="0" smtClean="0"/>
              <a:t>3</a:t>
            </a:r>
            <a:r>
              <a:rPr lang="en-US" sz="3200" i="1" dirty="0" smtClean="0"/>
              <a:t> </a:t>
            </a:r>
            <a:r>
              <a:rPr lang="en-US" sz="3200" dirty="0" smtClean="0"/>
              <a:t>with all other variables </a:t>
            </a:r>
          </a:p>
          <a:p>
            <a:r>
              <a:rPr lang="en-US" sz="3200" dirty="0" smtClean="0"/>
              <a:t>held constant at fixed levels.</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lstStyle/>
          <a:p>
            <a:r>
              <a:rPr lang="en-US" dirty="0" smtClean="0"/>
              <a:t>Increase </a:t>
            </a:r>
            <a:r>
              <a:rPr lang="en-US" i="1" dirty="0" smtClean="0"/>
              <a:t>x</a:t>
            </a:r>
            <a:r>
              <a:rPr lang="en-US" i="1" baseline="-25000" dirty="0" smtClean="0"/>
              <a:t>3</a:t>
            </a:r>
            <a:r>
              <a:rPr lang="en-US" dirty="0" smtClean="0"/>
              <a:t> by one unit</a:t>
            </a:r>
            <a:br>
              <a:rPr lang="en-US" dirty="0" smtClean="0"/>
            </a:br>
            <a:r>
              <a:rPr lang="en-US" dirty="0" smtClean="0"/>
              <a:t>holding other variables constant</a:t>
            </a:r>
            <a:endParaRPr lang="en-US" dirty="0"/>
          </a:p>
        </p:txBody>
      </p:sp>
      <p:pic>
        <p:nvPicPr>
          <p:cNvPr id="5" name="Picture 4" descr="latex-image-1.pdf"/>
          <p:cNvPicPr>
            <a:picLocks noChangeAspect="1"/>
          </p:cNvPicPr>
          <p:nvPr/>
        </p:nvPicPr>
        <p:blipFill>
          <a:blip r:embed="rId3"/>
          <a:stretch>
            <a:fillRect/>
          </a:stretch>
        </p:blipFill>
        <p:spPr>
          <a:xfrm>
            <a:off x="228600" y="2133600"/>
            <a:ext cx="8585200" cy="1003300"/>
          </a:xfrm>
          <a:prstGeom prst="rect">
            <a:avLst/>
          </a:prstGeom>
        </p:spPr>
      </p:pic>
      <p:sp>
        <p:nvSpPr>
          <p:cNvPr id="7" name="TextBox 6"/>
          <p:cNvSpPr txBox="1"/>
          <p:nvPr/>
        </p:nvSpPr>
        <p:spPr>
          <a:xfrm>
            <a:off x="304800" y="4876800"/>
            <a:ext cx="8583563" cy="1569660"/>
          </a:xfrm>
          <a:prstGeom prst="rect">
            <a:avLst/>
          </a:prstGeom>
          <a:noFill/>
        </p:spPr>
        <p:txBody>
          <a:bodyPr wrap="none" rtlCol="0">
            <a:spAutoFit/>
          </a:bodyPr>
          <a:lstStyle/>
          <a:p>
            <a:r>
              <a:rPr lang="en-US" sz="3200" dirty="0" smtClean="0"/>
              <a:t>So </a:t>
            </a:r>
            <a:r>
              <a:rPr lang="en-US" sz="3200" i="1" dirty="0" smtClean="0"/>
              <a:t>β</a:t>
            </a:r>
            <a:r>
              <a:rPr lang="en-US" sz="3200" i="1" baseline="-25000" dirty="0" smtClean="0"/>
              <a:t>3</a:t>
            </a:r>
            <a:r>
              <a:rPr lang="en-US" sz="3200" dirty="0" smtClean="0"/>
              <a:t> is the amount that </a:t>
            </a:r>
            <a:r>
              <a:rPr lang="en-US" sz="3200" i="1" dirty="0" smtClean="0"/>
              <a:t>E[Y|</a:t>
            </a:r>
            <a:r>
              <a:rPr lang="en-US" sz="3200" b="1" i="1" dirty="0" smtClean="0"/>
              <a:t>x</a:t>
            </a:r>
            <a:r>
              <a:rPr lang="en-US" sz="3200" i="1" dirty="0" smtClean="0"/>
              <a:t>] </a:t>
            </a:r>
            <a:r>
              <a:rPr lang="en-US" sz="3200" dirty="0" smtClean="0"/>
              <a:t>changes when</a:t>
            </a:r>
          </a:p>
          <a:p>
            <a:r>
              <a:rPr lang="en-US" sz="3200" i="1" dirty="0" smtClean="0"/>
              <a:t>x</a:t>
            </a:r>
            <a:r>
              <a:rPr lang="en-US" sz="3200" i="1" baseline="-25000" dirty="0" smtClean="0"/>
              <a:t>3</a:t>
            </a:r>
            <a:r>
              <a:rPr lang="en-US" sz="3200" i="1" dirty="0" smtClean="0"/>
              <a:t> </a:t>
            </a:r>
            <a:r>
              <a:rPr lang="en-US" sz="3200" dirty="0" smtClean="0"/>
              <a:t>is increased by one unit and all other </a:t>
            </a:r>
          </a:p>
          <a:p>
            <a:r>
              <a:rPr lang="en-US" sz="3200" dirty="0"/>
              <a:t>v</a:t>
            </a:r>
            <a:r>
              <a:rPr lang="en-US" sz="3200" dirty="0" smtClean="0"/>
              <a:t>ariables are held constant at fixed levels.</a:t>
            </a:r>
            <a:endParaRPr lang="en-US" sz="3200" dirty="0"/>
          </a:p>
        </p:txBody>
      </p:sp>
      <p:pic>
        <p:nvPicPr>
          <p:cNvPr id="8" name="Picture 7" descr="latex-image-1.pdf"/>
          <p:cNvPicPr>
            <a:picLocks noChangeAspect="1"/>
          </p:cNvPicPr>
          <p:nvPr/>
        </p:nvPicPr>
        <p:blipFill>
          <a:blip r:embed="rId4"/>
          <a:stretch>
            <a:fillRect/>
          </a:stretch>
        </p:blipFill>
        <p:spPr>
          <a:xfrm>
            <a:off x="457200" y="3429000"/>
            <a:ext cx="3822700" cy="1016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model-based control</a:t>
            </a:r>
            <a:endParaRPr lang="en-US" dirty="0"/>
          </a:p>
        </p:txBody>
      </p:sp>
      <p:sp>
        <p:nvSpPr>
          <p:cNvPr id="3" name="Subtitle 2"/>
          <p:cNvSpPr>
            <a:spLocks noGrp="1"/>
          </p:cNvSpPr>
          <p:nvPr>
            <p:ph idx="1"/>
          </p:nvPr>
        </p:nvSpPr>
        <p:spPr>
          <a:xfrm>
            <a:off x="457200" y="1600201"/>
            <a:ext cx="8229600" cy="3534480"/>
          </a:xfrm>
        </p:spPr>
        <p:txBody>
          <a:bodyPr/>
          <a:lstStyle/>
          <a:p>
            <a:pPr algn="l"/>
            <a:r>
              <a:rPr lang="en-US" dirty="0" smtClean="0"/>
              <a:t>To “hold x</a:t>
            </a:r>
            <a:r>
              <a:rPr lang="en-US" baseline="-25000" dirty="0" smtClean="0"/>
              <a:t>1</a:t>
            </a:r>
            <a:r>
              <a:rPr lang="en-US" dirty="0" smtClean="0"/>
              <a:t> constant” at some particular value, like x</a:t>
            </a:r>
            <a:r>
              <a:rPr lang="en-US" baseline="-25000" dirty="0" smtClean="0"/>
              <a:t>1</a:t>
            </a:r>
            <a:r>
              <a:rPr lang="en-US" dirty="0" smtClean="0"/>
              <a:t>=14, you don’t even need data at that value.</a:t>
            </a:r>
          </a:p>
          <a:p>
            <a:pPr algn="l"/>
            <a:r>
              <a:rPr lang="en-US" dirty="0" smtClean="0"/>
              <a:t>Ordinarily, to estimate E(Y|X</a:t>
            </a:r>
            <a:r>
              <a:rPr lang="en-US" baseline="-25000" dirty="0" smtClean="0"/>
              <a:t>1</a:t>
            </a:r>
            <a:r>
              <a:rPr lang="en-US" dirty="0" smtClean="0"/>
              <a:t>=14,X</a:t>
            </a:r>
            <a:r>
              <a:rPr lang="en-US" baseline="-25000" dirty="0" smtClean="0"/>
              <a:t>2</a:t>
            </a:r>
            <a:r>
              <a:rPr lang="en-US" dirty="0" smtClean="0"/>
              <a:t>=x), you would need a lot of data at X</a:t>
            </a:r>
            <a:r>
              <a:rPr lang="en-US" baseline="-25000" dirty="0" smtClean="0"/>
              <a:t>1</a:t>
            </a:r>
            <a:r>
              <a:rPr lang="en-US" dirty="0" smtClean="0"/>
              <a:t>=14.</a:t>
            </a:r>
          </a:p>
          <a:p>
            <a:pPr algn="l"/>
            <a:r>
              <a:rPr lang="en-US" dirty="0" smtClean="0"/>
              <a:t>But look: </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249" y="5673952"/>
            <a:ext cx="4521200" cy="571500"/>
          </a:xfrm>
          <a:prstGeom prst="rect">
            <a:avLst/>
          </a:prstGeom>
        </p:spPr>
      </p:pic>
    </p:spTree>
    <p:extLst>
      <p:ext uri="{BB962C8B-B14F-4D97-AF65-F5344CB8AC3E}">
        <p14:creationId xmlns:p14="http://schemas.microsoft.com/office/powerpoint/2010/main" val="26178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dirty="0"/>
              <a:t>Statistics b estimate parameters beta</a:t>
            </a:r>
          </a:p>
        </p:txBody>
      </p:sp>
      <p:pic>
        <p:nvPicPr>
          <p:cNvPr id="10243" name="Picture 5" descr="latex-image-1"/>
          <p:cNvPicPr>
            <a:picLocks noChangeAspect="1" noChangeArrowheads="1"/>
          </p:cNvPicPr>
          <p:nvPr/>
        </p:nvPicPr>
        <p:blipFill>
          <a:blip r:embed="rId3"/>
          <a:srcRect/>
          <a:stretch>
            <a:fillRect/>
          </a:stretch>
        </p:blipFill>
        <p:spPr bwMode="auto">
          <a:xfrm>
            <a:off x="366713" y="2679700"/>
            <a:ext cx="8408987" cy="1498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04800"/>
            <a:ext cx="7772400" cy="1143000"/>
          </a:xfrm>
        </p:spPr>
        <p:txBody>
          <a:bodyPr>
            <a:normAutofit fontScale="90000"/>
          </a:bodyPr>
          <a:lstStyle/>
          <a:p>
            <a:pPr eaLnBrk="1" hangingPunct="1"/>
            <a:r>
              <a:rPr lang="en-US" dirty="0"/>
              <a:t> Categorical </a:t>
            </a:r>
            <a:r>
              <a:rPr lang="en-US" dirty="0" smtClean="0"/>
              <a:t>Explanatory Variables</a:t>
            </a:r>
            <a:endParaRPr lang="en-US" dirty="0"/>
          </a:p>
        </p:txBody>
      </p:sp>
      <p:sp>
        <p:nvSpPr>
          <p:cNvPr id="12291" name="Rectangle 3"/>
          <p:cNvSpPr>
            <a:spLocks noGrp="1" noChangeArrowheads="1"/>
          </p:cNvSpPr>
          <p:nvPr>
            <p:ph type="body" idx="1"/>
          </p:nvPr>
        </p:nvSpPr>
        <p:spPr>
          <a:xfrm>
            <a:off x="609600" y="1447800"/>
            <a:ext cx="7772400" cy="4114800"/>
          </a:xfrm>
        </p:spPr>
        <p:txBody>
          <a:bodyPr/>
          <a:lstStyle/>
          <a:p>
            <a:pPr eaLnBrk="1" hangingPunct="1">
              <a:lnSpc>
                <a:spcPct val="90000"/>
              </a:lnSpc>
            </a:pPr>
            <a:r>
              <a:rPr lang="en-US" sz="2800" dirty="0"/>
              <a:t>X=1 means Drug, X=0 means Placebo</a:t>
            </a:r>
          </a:p>
          <a:p>
            <a:pPr eaLnBrk="1" hangingPunct="1">
              <a:lnSpc>
                <a:spcPct val="90000"/>
              </a:lnSpc>
            </a:pPr>
            <a:endParaRPr lang="en-US" sz="2800" dirty="0"/>
          </a:p>
          <a:p>
            <a:pPr eaLnBrk="1" hangingPunct="1">
              <a:lnSpc>
                <a:spcPct val="90000"/>
              </a:lnSpc>
            </a:pPr>
            <a:r>
              <a:rPr lang="en-US" sz="2800" dirty="0"/>
              <a:t>Population mean is </a:t>
            </a:r>
          </a:p>
          <a:p>
            <a:pPr eaLnBrk="1" hangingPunct="1">
              <a:lnSpc>
                <a:spcPct val="90000"/>
              </a:lnSpc>
            </a:pPr>
            <a:endParaRPr lang="en-US" sz="2800" dirty="0"/>
          </a:p>
          <a:p>
            <a:pPr eaLnBrk="1" hangingPunct="1">
              <a:lnSpc>
                <a:spcPct val="90000"/>
              </a:lnSpc>
            </a:pPr>
            <a:r>
              <a:rPr lang="en-US" sz="2800" dirty="0"/>
              <a:t>For patients getting the drug, mean response is </a:t>
            </a:r>
          </a:p>
          <a:p>
            <a:pPr eaLnBrk="1" hangingPunct="1">
              <a:lnSpc>
                <a:spcPct val="90000"/>
              </a:lnSpc>
            </a:pPr>
            <a:endParaRPr lang="en-US" sz="2800" dirty="0"/>
          </a:p>
          <a:p>
            <a:pPr eaLnBrk="1" hangingPunct="1">
              <a:lnSpc>
                <a:spcPct val="90000"/>
              </a:lnSpc>
            </a:pPr>
            <a:r>
              <a:rPr lang="en-US" sz="2800" dirty="0"/>
              <a:t>For patients getting the placebo, mean response is</a:t>
            </a:r>
          </a:p>
          <a:p>
            <a:pPr eaLnBrk="1" hangingPunct="1">
              <a:lnSpc>
                <a:spcPct val="90000"/>
              </a:lnSpc>
            </a:pPr>
            <a:endParaRPr lang="en-US" sz="2800" dirty="0"/>
          </a:p>
        </p:txBody>
      </p:sp>
      <p:pic>
        <p:nvPicPr>
          <p:cNvPr id="12292" name="Picture 4" descr="latex-image-1"/>
          <p:cNvPicPr>
            <a:picLocks noChangeAspect="1" noChangeArrowheads="1"/>
          </p:cNvPicPr>
          <p:nvPr/>
        </p:nvPicPr>
        <p:blipFill>
          <a:blip r:embed="rId3"/>
          <a:srcRect/>
          <a:stretch>
            <a:fillRect/>
          </a:stretch>
        </p:blipFill>
        <p:spPr bwMode="auto">
          <a:xfrm>
            <a:off x="4495800" y="2438400"/>
            <a:ext cx="3937000" cy="406400"/>
          </a:xfrm>
          <a:prstGeom prst="rect">
            <a:avLst/>
          </a:prstGeom>
          <a:noFill/>
          <a:ln w="9525">
            <a:noFill/>
            <a:miter lim="800000"/>
            <a:headEnd/>
            <a:tailEnd/>
          </a:ln>
        </p:spPr>
      </p:pic>
      <p:pic>
        <p:nvPicPr>
          <p:cNvPr id="12293" name="Picture 5" descr="latex-image-1"/>
          <p:cNvPicPr>
            <a:picLocks noChangeAspect="1" noChangeArrowheads="1"/>
          </p:cNvPicPr>
          <p:nvPr/>
        </p:nvPicPr>
        <p:blipFill>
          <a:blip r:embed="rId4"/>
          <a:srcRect/>
          <a:stretch>
            <a:fillRect/>
          </a:stretch>
        </p:blipFill>
        <p:spPr bwMode="auto">
          <a:xfrm>
            <a:off x="4572000" y="3810000"/>
            <a:ext cx="3695700" cy="406400"/>
          </a:xfrm>
          <a:prstGeom prst="rect">
            <a:avLst/>
          </a:prstGeom>
          <a:noFill/>
          <a:ln w="9525">
            <a:noFill/>
            <a:miter lim="800000"/>
            <a:headEnd/>
            <a:tailEnd/>
          </a:ln>
        </p:spPr>
      </p:pic>
      <p:pic>
        <p:nvPicPr>
          <p:cNvPr id="12294" name="Picture 6" descr="latex-image-1"/>
          <p:cNvPicPr>
            <a:picLocks noChangeAspect="1" noChangeArrowheads="1"/>
          </p:cNvPicPr>
          <p:nvPr/>
        </p:nvPicPr>
        <p:blipFill>
          <a:blip r:embed="rId5"/>
          <a:srcRect/>
          <a:stretch>
            <a:fillRect/>
          </a:stretch>
        </p:blipFill>
        <p:spPr bwMode="auto">
          <a:xfrm>
            <a:off x="4648200" y="5181600"/>
            <a:ext cx="2844800" cy="406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304800"/>
            <a:ext cx="7772400" cy="1143000"/>
          </a:xfrm>
        </p:spPr>
        <p:txBody>
          <a:bodyPr>
            <a:normAutofit fontScale="90000"/>
          </a:bodyPr>
          <a:lstStyle/>
          <a:p>
            <a:pPr eaLnBrk="1" hangingPunct="1"/>
            <a:r>
              <a:rPr lang="en-US" dirty="0"/>
              <a:t> Sample regression coefficients for a binary e</a:t>
            </a:r>
            <a:r>
              <a:rPr lang="en-US" dirty="0" smtClean="0"/>
              <a:t>xplanatory </a:t>
            </a:r>
            <a:r>
              <a:rPr lang="en-US" dirty="0"/>
              <a:t>v</a:t>
            </a:r>
            <a:r>
              <a:rPr lang="en-US" dirty="0" smtClean="0"/>
              <a:t>ariable</a:t>
            </a:r>
            <a:endParaRPr lang="en-US" dirty="0"/>
          </a:p>
        </p:txBody>
      </p:sp>
      <p:sp>
        <p:nvSpPr>
          <p:cNvPr id="13315" name="Rectangle 3"/>
          <p:cNvSpPr>
            <a:spLocks noGrp="1" noChangeArrowheads="1"/>
          </p:cNvSpPr>
          <p:nvPr>
            <p:ph type="body" idx="1"/>
          </p:nvPr>
        </p:nvSpPr>
        <p:spPr>
          <a:xfrm>
            <a:off x="609600" y="1828800"/>
            <a:ext cx="7772400" cy="4114800"/>
          </a:xfrm>
        </p:spPr>
        <p:txBody>
          <a:bodyPr/>
          <a:lstStyle/>
          <a:p>
            <a:pPr eaLnBrk="1" hangingPunct="1">
              <a:lnSpc>
                <a:spcPct val="90000"/>
              </a:lnSpc>
            </a:pPr>
            <a:r>
              <a:rPr lang="en-US" sz="2800" dirty="0"/>
              <a:t>X=1 means Drug, X=0 means Placebo</a:t>
            </a:r>
            <a:endParaRPr lang="en-US" sz="2400" dirty="0"/>
          </a:p>
          <a:p>
            <a:pPr eaLnBrk="1" hangingPunct="1">
              <a:lnSpc>
                <a:spcPct val="90000"/>
              </a:lnSpc>
            </a:pPr>
            <a:endParaRPr lang="en-US" sz="2400" dirty="0"/>
          </a:p>
          <a:p>
            <a:pPr eaLnBrk="1" hangingPunct="1">
              <a:lnSpc>
                <a:spcPct val="90000"/>
              </a:lnSpc>
            </a:pPr>
            <a:r>
              <a:rPr lang="en-US" sz="2400" dirty="0"/>
              <a:t>Predicted response is </a:t>
            </a: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r>
              <a:rPr lang="en-US" sz="2400" dirty="0"/>
              <a:t>For patients getting the drug, predicted response is </a:t>
            </a: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r>
              <a:rPr lang="en-US" sz="2400" dirty="0"/>
              <a:t>For patients getting the placebo, predicted response is</a:t>
            </a:r>
          </a:p>
          <a:p>
            <a:pPr eaLnBrk="1" hangingPunct="1">
              <a:lnSpc>
                <a:spcPct val="90000"/>
              </a:lnSpc>
            </a:pPr>
            <a:endParaRPr lang="en-US" sz="2400" dirty="0"/>
          </a:p>
        </p:txBody>
      </p:sp>
      <p:pic>
        <p:nvPicPr>
          <p:cNvPr id="13316" name="Picture 7" descr="latex-image-1"/>
          <p:cNvPicPr>
            <a:picLocks noChangeAspect="1" noChangeArrowheads="1"/>
          </p:cNvPicPr>
          <p:nvPr/>
        </p:nvPicPr>
        <p:blipFill>
          <a:blip r:embed="rId3"/>
          <a:srcRect/>
          <a:stretch>
            <a:fillRect/>
          </a:stretch>
        </p:blipFill>
        <p:spPr bwMode="auto">
          <a:xfrm>
            <a:off x="4191000" y="2590800"/>
            <a:ext cx="2578100" cy="546100"/>
          </a:xfrm>
          <a:prstGeom prst="rect">
            <a:avLst/>
          </a:prstGeom>
          <a:noFill/>
          <a:ln w="9525">
            <a:noFill/>
            <a:miter lim="800000"/>
            <a:headEnd/>
            <a:tailEnd/>
          </a:ln>
        </p:spPr>
      </p:pic>
      <p:pic>
        <p:nvPicPr>
          <p:cNvPr id="13317" name="Picture 10" descr="latex-image-1"/>
          <p:cNvPicPr>
            <a:picLocks noChangeAspect="1" noChangeArrowheads="1"/>
          </p:cNvPicPr>
          <p:nvPr/>
        </p:nvPicPr>
        <p:blipFill>
          <a:blip r:embed="rId4"/>
          <a:srcRect/>
          <a:stretch>
            <a:fillRect/>
          </a:stretch>
        </p:blipFill>
        <p:spPr bwMode="auto">
          <a:xfrm>
            <a:off x="4114800" y="4343400"/>
            <a:ext cx="3505200" cy="546100"/>
          </a:xfrm>
          <a:prstGeom prst="rect">
            <a:avLst/>
          </a:prstGeom>
          <a:noFill/>
          <a:ln w="9525">
            <a:noFill/>
            <a:miter lim="800000"/>
            <a:headEnd/>
            <a:tailEnd/>
          </a:ln>
        </p:spPr>
      </p:pic>
      <p:pic>
        <p:nvPicPr>
          <p:cNvPr id="13318" name="Picture 11" descr="latex-image-1"/>
          <p:cNvPicPr>
            <a:picLocks noChangeAspect="1" noChangeArrowheads="1"/>
          </p:cNvPicPr>
          <p:nvPr/>
        </p:nvPicPr>
        <p:blipFill>
          <a:blip r:embed="rId5"/>
          <a:srcRect/>
          <a:stretch>
            <a:fillRect/>
          </a:stretch>
        </p:blipFill>
        <p:spPr bwMode="auto">
          <a:xfrm>
            <a:off x="4038600" y="5715000"/>
            <a:ext cx="2540000" cy="5461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Regression test of b</a:t>
            </a:r>
            <a:r>
              <a:rPr lang="en-US" baseline="-25000" dirty="0"/>
              <a:t>1</a:t>
            </a:r>
            <a:endParaRPr lang="en-US" dirty="0"/>
          </a:p>
        </p:txBody>
      </p:sp>
      <p:sp>
        <p:nvSpPr>
          <p:cNvPr id="14339" name="Rectangle 3"/>
          <p:cNvSpPr>
            <a:spLocks noGrp="1" noChangeArrowheads="1"/>
          </p:cNvSpPr>
          <p:nvPr>
            <p:ph type="body" idx="1"/>
          </p:nvPr>
        </p:nvSpPr>
        <p:spPr/>
        <p:txBody>
          <a:bodyPr/>
          <a:lstStyle/>
          <a:p>
            <a:pPr eaLnBrk="1" hangingPunct="1"/>
            <a:r>
              <a:rPr lang="en-US" dirty="0"/>
              <a:t>Same as an independent t-test</a:t>
            </a:r>
          </a:p>
          <a:p>
            <a:pPr eaLnBrk="1" hangingPunct="1"/>
            <a:r>
              <a:rPr lang="en-US" dirty="0"/>
              <a:t>Same as a oneway ANOVA with 2 categories</a:t>
            </a:r>
          </a:p>
          <a:p>
            <a:pPr eaLnBrk="1" hangingPunct="1"/>
            <a:r>
              <a:rPr lang="en-US" dirty="0"/>
              <a:t>Same t, same F, same p-value.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04800"/>
            <a:ext cx="7772400" cy="1143000"/>
          </a:xfrm>
        </p:spPr>
        <p:txBody>
          <a:bodyPr/>
          <a:lstStyle/>
          <a:p>
            <a:pPr eaLnBrk="1" hangingPunct="1"/>
            <a:r>
              <a:rPr lang="en-US" dirty="0"/>
              <a:t>Drug A, Drug B, Placebo</a:t>
            </a:r>
          </a:p>
        </p:txBody>
      </p:sp>
      <p:sp>
        <p:nvSpPr>
          <p:cNvPr id="15363" name="Rectangle 3"/>
          <p:cNvSpPr>
            <a:spLocks noGrp="1" noChangeArrowheads="1"/>
          </p:cNvSpPr>
          <p:nvPr>
            <p:ph type="body" idx="1"/>
          </p:nvPr>
        </p:nvSpPr>
        <p:spPr>
          <a:xfrm>
            <a:off x="685800" y="1447800"/>
            <a:ext cx="7772400" cy="4114800"/>
          </a:xfrm>
        </p:spPr>
        <p:txBody>
          <a:bodyPr/>
          <a:lstStyle/>
          <a:p>
            <a:pPr eaLnBrk="1" hangingPunct="1"/>
            <a:r>
              <a:rPr lang="en-US" dirty="0"/>
              <a:t>x</a:t>
            </a:r>
            <a:r>
              <a:rPr lang="en-US" baseline="-25000" dirty="0"/>
              <a:t>1</a:t>
            </a:r>
            <a:r>
              <a:rPr lang="en-US" dirty="0"/>
              <a:t> = 1 if Drug A, Zero otherwise</a:t>
            </a:r>
          </a:p>
          <a:p>
            <a:pPr eaLnBrk="1" hangingPunct="1"/>
            <a:r>
              <a:rPr lang="en-US" dirty="0"/>
              <a:t>x</a:t>
            </a:r>
            <a:r>
              <a:rPr lang="en-US" baseline="-25000" dirty="0"/>
              <a:t>2</a:t>
            </a:r>
            <a:r>
              <a:rPr lang="en-US" dirty="0"/>
              <a:t> = 1 if Drug B, Zero otherwise</a:t>
            </a:r>
          </a:p>
          <a:p>
            <a:pPr eaLnBrk="1" hangingPunct="1"/>
            <a:r>
              <a:rPr lang="en-US" dirty="0"/>
              <a:t> </a:t>
            </a:r>
          </a:p>
          <a:p>
            <a:pPr eaLnBrk="1" hangingPunct="1"/>
            <a:r>
              <a:rPr lang="en-US" dirty="0"/>
              <a:t>Fill in the table</a:t>
            </a:r>
          </a:p>
        </p:txBody>
      </p:sp>
      <p:pic>
        <p:nvPicPr>
          <p:cNvPr id="15364" name="Picture 5" descr="latex-image-1"/>
          <p:cNvPicPr>
            <a:picLocks noChangeAspect="1" noChangeArrowheads="1"/>
          </p:cNvPicPr>
          <p:nvPr/>
        </p:nvPicPr>
        <p:blipFill>
          <a:blip r:embed="rId3"/>
          <a:srcRect/>
          <a:stretch>
            <a:fillRect/>
          </a:stretch>
        </p:blipFill>
        <p:spPr bwMode="auto">
          <a:xfrm>
            <a:off x="1066800" y="2743200"/>
            <a:ext cx="5422900" cy="406400"/>
          </a:xfrm>
          <a:prstGeom prst="rect">
            <a:avLst/>
          </a:prstGeom>
          <a:noFill/>
          <a:ln w="9525">
            <a:noFill/>
            <a:miter lim="800000"/>
            <a:headEnd/>
            <a:tailEnd/>
          </a:ln>
        </p:spPr>
      </p:pic>
      <p:pic>
        <p:nvPicPr>
          <p:cNvPr id="15365" name="Picture 8" descr="latex-image-1"/>
          <p:cNvPicPr>
            <a:picLocks noChangeAspect="1" noChangeArrowheads="1"/>
          </p:cNvPicPr>
          <p:nvPr/>
        </p:nvPicPr>
        <p:blipFill>
          <a:blip r:embed="rId4"/>
          <a:srcRect/>
          <a:stretch>
            <a:fillRect/>
          </a:stretch>
        </p:blipFill>
        <p:spPr bwMode="auto">
          <a:xfrm>
            <a:off x="990600" y="4343400"/>
            <a:ext cx="6769100" cy="19177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0"/>
            <a:ext cx="7772400" cy="838200"/>
          </a:xfrm>
        </p:spPr>
        <p:txBody>
          <a:bodyPr/>
          <a:lstStyle/>
          <a:p>
            <a:pPr eaLnBrk="1" hangingPunct="1"/>
            <a:r>
              <a:rPr lang="en-US" dirty="0"/>
              <a:t>Drug A, Drug B, Placebo</a:t>
            </a:r>
          </a:p>
        </p:txBody>
      </p:sp>
      <p:sp>
        <p:nvSpPr>
          <p:cNvPr id="16387" name="Rectangle 3"/>
          <p:cNvSpPr>
            <a:spLocks noGrp="1" noChangeArrowheads="1"/>
          </p:cNvSpPr>
          <p:nvPr>
            <p:ph type="body" idx="1"/>
          </p:nvPr>
        </p:nvSpPr>
        <p:spPr>
          <a:xfrm>
            <a:off x="609600" y="1066800"/>
            <a:ext cx="7772400" cy="4114800"/>
          </a:xfrm>
        </p:spPr>
        <p:txBody>
          <a:bodyPr/>
          <a:lstStyle/>
          <a:p>
            <a:pPr eaLnBrk="1" hangingPunct="1"/>
            <a:r>
              <a:rPr lang="en-US" dirty="0"/>
              <a:t>x</a:t>
            </a:r>
            <a:r>
              <a:rPr lang="en-US" baseline="-25000" dirty="0"/>
              <a:t>1</a:t>
            </a:r>
            <a:r>
              <a:rPr lang="en-US" dirty="0"/>
              <a:t> = 1 if Drug A, Zero otherwise</a:t>
            </a:r>
          </a:p>
          <a:p>
            <a:pPr eaLnBrk="1" hangingPunct="1"/>
            <a:r>
              <a:rPr lang="en-US" dirty="0"/>
              <a:t>x</a:t>
            </a:r>
            <a:r>
              <a:rPr lang="en-US" baseline="-25000" dirty="0"/>
              <a:t>2</a:t>
            </a:r>
            <a:r>
              <a:rPr lang="en-US" dirty="0"/>
              <a:t> = 1 if Drug B, Zero otherwise</a:t>
            </a:r>
          </a:p>
          <a:p>
            <a:pPr eaLnBrk="1" hangingPunct="1"/>
            <a:r>
              <a:rPr lang="en-US" dirty="0"/>
              <a:t> </a:t>
            </a:r>
          </a:p>
          <a:p>
            <a:pPr eaLnBrk="1" hangingPunct="1"/>
            <a:endParaRPr lang="en-US" dirty="0"/>
          </a:p>
          <a:p>
            <a:pPr eaLnBrk="1" hangingPunct="1"/>
            <a:endParaRPr lang="en-US" dirty="0"/>
          </a:p>
        </p:txBody>
      </p:sp>
      <p:pic>
        <p:nvPicPr>
          <p:cNvPr id="16388" name="Picture 4" descr="latex-image-1"/>
          <p:cNvPicPr>
            <a:picLocks noChangeAspect="1" noChangeArrowheads="1"/>
          </p:cNvPicPr>
          <p:nvPr/>
        </p:nvPicPr>
        <p:blipFill>
          <a:blip r:embed="rId3"/>
          <a:srcRect/>
          <a:stretch>
            <a:fillRect/>
          </a:stretch>
        </p:blipFill>
        <p:spPr bwMode="auto">
          <a:xfrm>
            <a:off x="1066800" y="2362200"/>
            <a:ext cx="5422900" cy="406400"/>
          </a:xfrm>
          <a:prstGeom prst="rect">
            <a:avLst/>
          </a:prstGeom>
          <a:noFill/>
          <a:ln w="9525">
            <a:noFill/>
            <a:miter lim="800000"/>
            <a:headEnd/>
            <a:tailEnd/>
          </a:ln>
        </p:spPr>
      </p:pic>
      <p:pic>
        <p:nvPicPr>
          <p:cNvPr id="16389" name="Picture 7" descr="latex-image-1"/>
          <p:cNvPicPr>
            <a:picLocks noChangeAspect="1" noChangeArrowheads="1"/>
          </p:cNvPicPr>
          <p:nvPr/>
        </p:nvPicPr>
        <p:blipFill>
          <a:blip r:embed="rId4"/>
          <a:srcRect/>
          <a:stretch>
            <a:fillRect/>
          </a:stretch>
        </p:blipFill>
        <p:spPr bwMode="auto">
          <a:xfrm>
            <a:off x="914400" y="3352800"/>
            <a:ext cx="6769100" cy="1917700"/>
          </a:xfrm>
          <a:prstGeom prst="rect">
            <a:avLst/>
          </a:prstGeom>
          <a:noFill/>
          <a:ln w="9525">
            <a:noFill/>
            <a:miter lim="800000"/>
            <a:headEnd/>
            <a:tailEnd/>
          </a:ln>
        </p:spPr>
      </p:pic>
      <p:sp>
        <p:nvSpPr>
          <p:cNvPr id="6" name="TextBox 5"/>
          <p:cNvSpPr txBox="1"/>
          <p:nvPr/>
        </p:nvSpPr>
        <p:spPr>
          <a:xfrm>
            <a:off x="381000" y="5534561"/>
            <a:ext cx="8287094" cy="1323439"/>
          </a:xfrm>
          <a:prstGeom prst="rect">
            <a:avLst/>
          </a:prstGeom>
          <a:noFill/>
        </p:spPr>
        <p:txBody>
          <a:bodyPr wrap="square" rtlCol="0">
            <a:spAutoFit/>
          </a:bodyPr>
          <a:lstStyle/>
          <a:p>
            <a:pPr eaLnBrk="1" hangingPunct="1"/>
            <a:r>
              <a:rPr lang="en-US" dirty="0" smtClean="0"/>
              <a:t>Regression coefficients are </a:t>
            </a:r>
            <a:r>
              <a:rPr lang="en-US" i="1" dirty="0" smtClean="0"/>
              <a:t>contrasts </a:t>
            </a:r>
            <a:r>
              <a:rPr lang="en-US" dirty="0" smtClean="0"/>
              <a:t>with the category </a:t>
            </a:r>
          </a:p>
          <a:p>
            <a:pPr eaLnBrk="1" hangingPunct="1"/>
            <a:r>
              <a:rPr lang="en-US" dirty="0" smtClean="0"/>
              <a:t>that has no indicator – the </a:t>
            </a:r>
            <a:r>
              <a:rPr lang="en-US" i="1" dirty="0" smtClean="0"/>
              <a:t>reference </a:t>
            </a:r>
            <a:r>
              <a:rPr lang="en-US" dirty="0" smtClean="0"/>
              <a:t>category</a:t>
            </a:r>
          </a:p>
          <a:p>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dirty="0"/>
              <a:t>Indicator dummy variable coding with intercept</a:t>
            </a:r>
          </a:p>
        </p:txBody>
      </p:sp>
      <p:sp>
        <p:nvSpPr>
          <p:cNvPr id="17411" name="Rectangle 3"/>
          <p:cNvSpPr>
            <a:spLocks noGrp="1" noChangeArrowheads="1"/>
          </p:cNvSpPr>
          <p:nvPr>
            <p:ph type="body" idx="1"/>
          </p:nvPr>
        </p:nvSpPr>
        <p:spPr>
          <a:xfrm>
            <a:off x="685800" y="2209800"/>
            <a:ext cx="7772400" cy="4114800"/>
          </a:xfrm>
        </p:spPr>
        <p:txBody>
          <a:bodyPr/>
          <a:lstStyle/>
          <a:p>
            <a:pPr eaLnBrk="1" hangingPunct="1">
              <a:lnSpc>
                <a:spcPct val="90000"/>
              </a:lnSpc>
            </a:pPr>
            <a:r>
              <a:rPr lang="en-US" dirty="0"/>
              <a:t>Need p-1 indicators to represent a categorical </a:t>
            </a:r>
            <a:r>
              <a:rPr lang="en-US" dirty="0" smtClean="0"/>
              <a:t>explanatory variable </a:t>
            </a:r>
            <a:r>
              <a:rPr lang="en-US" dirty="0"/>
              <a:t>with p categories</a:t>
            </a:r>
          </a:p>
          <a:p>
            <a:pPr eaLnBrk="1" hangingPunct="1">
              <a:lnSpc>
                <a:spcPct val="90000"/>
              </a:lnSpc>
            </a:pPr>
            <a:r>
              <a:rPr lang="en-US" dirty="0"/>
              <a:t>If you use p dummy variables, trouble</a:t>
            </a:r>
          </a:p>
          <a:p>
            <a:pPr eaLnBrk="1" hangingPunct="1">
              <a:lnSpc>
                <a:spcPct val="90000"/>
              </a:lnSpc>
            </a:pPr>
            <a:r>
              <a:rPr lang="en-US" dirty="0"/>
              <a:t>Regression coefficients are </a:t>
            </a:r>
            <a:r>
              <a:rPr lang="en-US" b="1" dirty="0"/>
              <a:t>contrasts</a:t>
            </a:r>
            <a:r>
              <a:rPr lang="en-US" dirty="0"/>
              <a:t> with the category that has no indicator</a:t>
            </a:r>
          </a:p>
          <a:p>
            <a:pPr eaLnBrk="1" hangingPunct="1">
              <a:lnSpc>
                <a:spcPct val="90000"/>
              </a:lnSpc>
            </a:pPr>
            <a:r>
              <a:rPr lang="en-US" dirty="0"/>
              <a:t>Call this the </a:t>
            </a:r>
            <a:r>
              <a:rPr lang="en-US" b="1" dirty="0"/>
              <a:t>reference category</a:t>
            </a:r>
          </a:p>
          <a:p>
            <a:pPr eaLnBrk="1" hangingPunct="1">
              <a:lnSpc>
                <a:spcPct val="90000"/>
              </a:lnSpc>
            </a:pPr>
            <a:endParaRPr lang="en-US" dirty="0"/>
          </a:p>
          <a:p>
            <a:pPr eaLnBrk="1" hangingPunct="1">
              <a:lnSpc>
                <a:spcPct val="90000"/>
              </a:lnSpc>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02"/>
            <a:ext cx="8229600" cy="587537"/>
          </a:xfrm>
        </p:spPr>
        <p:txBody>
          <a:bodyPr>
            <a:normAutofit fontScale="90000"/>
          </a:bodyPr>
          <a:lstStyle/>
          <a:p>
            <a:r>
              <a:rPr lang="en-US" dirty="0" smtClean="0"/>
              <a:t>General Mixed Linear Model</a:t>
            </a:r>
            <a:endParaRPr lang="en-US" dirty="0"/>
          </a:p>
        </p:txBody>
      </p:sp>
      <p:pic>
        <p:nvPicPr>
          <p:cNvPr id="3" name="Picture 2" descr="latex-image-1.pdf"/>
          <p:cNvPicPr>
            <a:picLocks noChangeAspect="1"/>
          </p:cNvPicPr>
          <p:nvPr/>
        </p:nvPicPr>
        <p:blipFill>
          <a:blip r:embed="rId3"/>
          <a:stretch>
            <a:fillRect/>
          </a:stretch>
        </p:blipFill>
        <p:spPr>
          <a:xfrm>
            <a:off x="1752600" y="1535113"/>
            <a:ext cx="5321300" cy="508000"/>
          </a:xfrm>
          <a:prstGeom prst="rect">
            <a:avLst/>
          </a:prstGeom>
        </p:spPr>
      </p:pic>
      <p:pic>
        <p:nvPicPr>
          <p:cNvPr id="4" name="Picture 3" descr="latex-image-1.pdf"/>
          <p:cNvPicPr>
            <a:picLocks noChangeAspect="1"/>
          </p:cNvPicPr>
          <p:nvPr/>
        </p:nvPicPr>
        <p:blipFill>
          <a:blip r:embed="rId4"/>
          <a:stretch>
            <a:fillRect/>
          </a:stretch>
        </p:blipFill>
        <p:spPr>
          <a:xfrm>
            <a:off x="837080" y="3152775"/>
            <a:ext cx="7632700" cy="2743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04800"/>
            <a:ext cx="7772400" cy="1143000"/>
          </a:xfrm>
        </p:spPr>
        <p:txBody>
          <a:bodyPr>
            <a:normAutofit fontScale="90000"/>
          </a:bodyPr>
          <a:lstStyle/>
          <a:p>
            <a:pPr eaLnBrk="1" hangingPunct="1"/>
            <a:r>
              <a:rPr lang="en-US" dirty="0"/>
              <a:t>Now add a quantitative variable (covariate)</a:t>
            </a:r>
          </a:p>
        </p:txBody>
      </p:sp>
      <p:sp>
        <p:nvSpPr>
          <p:cNvPr id="18435" name="Rectangle 3"/>
          <p:cNvSpPr>
            <a:spLocks noGrp="1" noChangeArrowheads="1"/>
          </p:cNvSpPr>
          <p:nvPr>
            <p:ph type="body" idx="1"/>
          </p:nvPr>
        </p:nvSpPr>
        <p:spPr>
          <a:xfrm>
            <a:off x="685800" y="1447800"/>
            <a:ext cx="7772400" cy="4114800"/>
          </a:xfrm>
        </p:spPr>
        <p:txBody>
          <a:bodyPr/>
          <a:lstStyle/>
          <a:p>
            <a:pPr eaLnBrk="1" hangingPunct="1"/>
            <a:r>
              <a:rPr lang="en-US" dirty="0"/>
              <a:t>x</a:t>
            </a:r>
            <a:r>
              <a:rPr lang="en-US" baseline="-25000" dirty="0"/>
              <a:t>1</a:t>
            </a:r>
            <a:r>
              <a:rPr lang="en-US" dirty="0"/>
              <a:t> = Age</a:t>
            </a:r>
          </a:p>
          <a:p>
            <a:pPr eaLnBrk="1" hangingPunct="1"/>
            <a:r>
              <a:rPr lang="en-US" dirty="0"/>
              <a:t>x</a:t>
            </a:r>
            <a:r>
              <a:rPr lang="en-US" baseline="-25000" dirty="0"/>
              <a:t>2</a:t>
            </a:r>
            <a:r>
              <a:rPr lang="en-US" dirty="0"/>
              <a:t> = 1 if Drug A, Zero otherwise</a:t>
            </a:r>
          </a:p>
          <a:p>
            <a:pPr eaLnBrk="1" hangingPunct="1"/>
            <a:r>
              <a:rPr lang="en-US" dirty="0"/>
              <a:t>x</a:t>
            </a:r>
            <a:r>
              <a:rPr lang="en-US" baseline="-25000" dirty="0"/>
              <a:t>3</a:t>
            </a:r>
            <a:r>
              <a:rPr lang="en-US" dirty="0"/>
              <a:t> = 1 if Drug B, Zero otherwise</a:t>
            </a:r>
          </a:p>
          <a:p>
            <a:pPr eaLnBrk="1" hangingPunct="1"/>
            <a:r>
              <a:rPr lang="en-US" dirty="0"/>
              <a:t> </a:t>
            </a:r>
          </a:p>
          <a:p>
            <a:pPr eaLnBrk="1" hangingPunct="1"/>
            <a:endParaRPr lang="en-US" dirty="0"/>
          </a:p>
          <a:p>
            <a:pPr eaLnBrk="1" hangingPunct="1"/>
            <a:endParaRPr lang="en-US" dirty="0"/>
          </a:p>
        </p:txBody>
      </p:sp>
      <p:pic>
        <p:nvPicPr>
          <p:cNvPr id="18437" name="Picture 11" descr="latex-image-1"/>
          <p:cNvPicPr>
            <a:picLocks noChangeAspect="1" noChangeArrowheads="1"/>
          </p:cNvPicPr>
          <p:nvPr/>
        </p:nvPicPr>
        <p:blipFill>
          <a:blip r:embed="rId3"/>
          <a:srcRect/>
          <a:stretch>
            <a:fillRect/>
          </a:stretch>
        </p:blipFill>
        <p:spPr bwMode="auto">
          <a:xfrm>
            <a:off x="609600" y="4114800"/>
            <a:ext cx="7480300" cy="1803400"/>
          </a:xfrm>
          <a:prstGeom prst="rect">
            <a:avLst/>
          </a:prstGeom>
          <a:noFill/>
          <a:ln w="9525">
            <a:noFill/>
            <a:miter lim="800000"/>
            <a:headEnd/>
            <a:tailEnd/>
          </a:ln>
        </p:spPr>
      </p:pic>
      <p:pic>
        <p:nvPicPr>
          <p:cNvPr id="18438" name="Picture 13" descr="latex-image-1"/>
          <p:cNvPicPr>
            <a:picLocks noChangeAspect="1" noChangeArrowheads="1"/>
          </p:cNvPicPr>
          <p:nvPr/>
        </p:nvPicPr>
        <p:blipFill>
          <a:blip r:embed="rId4"/>
          <a:srcRect/>
          <a:stretch>
            <a:fillRect/>
          </a:stretch>
        </p:blipFill>
        <p:spPr bwMode="auto">
          <a:xfrm>
            <a:off x="1066800" y="3352800"/>
            <a:ext cx="6667500" cy="393700"/>
          </a:xfrm>
          <a:prstGeom prst="rect">
            <a:avLst/>
          </a:prstGeom>
          <a:noFill/>
          <a:ln w="9525">
            <a:noFill/>
            <a:miter lim="800000"/>
            <a:headEnd/>
            <a:tailEnd/>
          </a:ln>
        </p:spPr>
      </p:pic>
      <p:pic>
        <p:nvPicPr>
          <p:cNvPr id="2" name="Picture 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950" y="6269990"/>
            <a:ext cx="2578100" cy="2413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0"/>
            <a:ext cx="7772400" cy="838200"/>
          </a:xfrm>
        </p:spPr>
        <p:txBody>
          <a:bodyPr/>
          <a:lstStyle/>
          <a:p>
            <a:r>
              <a:rPr lang="en-US" dirty="0"/>
              <a:t>Effect coding</a:t>
            </a:r>
          </a:p>
        </p:txBody>
      </p:sp>
      <p:sp>
        <p:nvSpPr>
          <p:cNvPr id="43011" name="Rectangle 3"/>
          <p:cNvSpPr>
            <a:spLocks noGrp="1" noChangeArrowheads="1"/>
          </p:cNvSpPr>
          <p:nvPr>
            <p:ph type="body" idx="1"/>
          </p:nvPr>
        </p:nvSpPr>
        <p:spPr>
          <a:xfrm>
            <a:off x="609600" y="990600"/>
            <a:ext cx="7696200" cy="3124200"/>
          </a:xfrm>
        </p:spPr>
        <p:txBody>
          <a:bodyPr/>
          <a:lstStyle/>
          <a:p>
            <a:pPr>
              <a:lnSpc>
                <a:spcPct val="90000"/>
              </a:lnSpc>
            </a:pPr>
            <a:r>
              <a:rPr lang="en-US" i="1" dirty="0"/>
              <a:t>p-1</a:t>
            </a:r>
            <a:r>
              <a:rPr lang="en-US" dirty="0"/>
              <a:t> dummy variables for </a:t>
            </a:r>
            <a:r>
              <a:rPr lang="en-US" i="1" dirty="0"/>
              <a:t>p</a:t>
            </a:r>
            <a:r>
              <a:rPr lang="en-US" dirty="0"/>
              <a:t> categories</a:t>
            </a:r>
          </a:p>
          <a:p>
            <a:pPr>
              <a:lnSpc>
                <a:spcPct val="90000"/>
              </a:lnSpc>
            </a:pPr>
            <a:r>
              <a:rPr lang="en-US" dirty="0"/>
              <a:t>Include an intercept</a:t>
            </a:r>
          </a:p>
          <a:p>
            <a:pPr>
              <a:lnSpc>
                <a:spcPct val="90000"/>
              </a:lnSpc>
            </a:pPr>
            <a:r>
              <a:rPr lang="en-US" dirty="0"/>
              <a:t>Last category gets -1 instead of zero</a:t>
            </a:r>
          </a:p>
          <a:p>
            <a:pPr>
              <a:lnSpc>
                <a:spcPct val="90000"/>
              </a:lnSpc>
            </a:pPr>
            <a:r>
              <a:rPr lang="en-US" dirty="0"/>
              <a:t>What do the regression coefficients mean?</a:t>
            </a:r>
          </a:p>
          <a:p>
            <a:pPr>
              <a:lnSpc>
                <a:spcPct val="90000"/>
              </a:lnSpc>
              <a:buFontTx/>
              <a:buNone/>
            </a:pPr>
            <a:endParaRPr lang="en-US" dirty="0"/>
          </a:p>
        </p:txBody>
      </p:sp>
      <p:pic>
        <p:nvPicPr>
          <p:cNvPr id="43014" name="Picture 6" descr="latex-image-1"/>
          <p:cNvPicPr>
            <a:picLocks noChangeAspect="1" noChangeArrowheads="1"/>
          </p:cNvPicPr>
          <p:nvPr/>
        </p:nvPicPr>
        <p:blipFill>
          <a:blip r:embed="rId2"/>
          <a:srcRect/>
          <a:stretch>
            <a:fillRect/>
          </a:stretch>
        </p:blipFill>
        <p:spPr bwMode="auto">
          <a:xfrm>
            <a:off x="685800" y="4267200"/>
            <a:ext cx="7467600" cy="1524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838200"/>
            <a:ext cx="7772400" cy="838200"/>
          </a:xfrm>
        </p:spPr>
        <p:txBody>
          <a:bodyPr>
            <a:normAutofit fontScale="90000"/>
          </a:bodyPr>
          <a:lstStyle/>
          <a:p>
            <a:r>
              <a:rPr lang="en-US" dirty="0"/>
              <a:t>Meaning of the regression coefficients</a:t>
            </a:r>
          </a:p>
        </p:txBody>
      </p:sp>
      <p:pic>
        <p:nvPicPr>
          <p:cNvPr id="44036" name="Picture 4" descr="latex-image-1"/>
          <p:cNvPicPr>
            <a:picLocks noChangeAspect="1" noChangeArrowheads="1"/>
          </p:cNvPicPr>
          <p:nvPr/>
        </p:nvPicPr>
        <p:blipFill>
          <a:blip r:embed="rId2"/>
          <a:srcRect/>
          <a:stretch>
            <a:fillRect/>
          </a:stretch>
        </p:blipFill>
        <p:spPr bwMode="auto">
          <a:xfrm>
            <a:off x="914400" y="2590800"/>
            <a:ext cx="7467600" cy="1524000"/>
          </a:xfrm>
          <a:prstGeom prst="rect">
            <a:avLst/>
          </a:prstGeom>
          <a:noFill/>
        </p:spPr>
      </p:pic>
      <p:pic>
        <p:nvPicPr>
          <p:cNvPr id="44038" name="Picture 6" descr="latex-image-1"/>
          <p:cNvPicPr>
            <a:picLocks noChangeAspect="1" noChangeArrowheads="1"/>
          </p:cNvPicPr>
          <p:nvPr/>
        </p:nvPicPr>
        <p:blipFill>
          <a:blip r:embed="rId3"/>
          <a:srcRect/>
          <a:stretch>
            <a:fillRect/>
          </a:stretch>
        </p:blipFill>
        <p:spPr bwMode="auto">
          <a:xfrm>
            <a:off x="1600200" y="4800600"/>
            <a:ext cx="5181600" cy="939800"/>
          </a:xfrm>
          <a:prstGeom prst="rect">
            <a:avLst/>
          </a:prstGeom>
          <a:noFill/>
        </p:spPr>
      </p:pic>
      <p:sp>
        <p:nvSpPr>
          <p:cNvPr id="5" name="TextBox 4"/>
          <p:cNvSpPr txBox="1"/>
          <p:nvPr/>
        </p:nvSpPr>
        <p:spPr>
          <a:xfrm>
            <a:off x="2743200" y="5943600"/>
            <a:ext cx="3195907" cy="584776"/>
          </a:xfrm>
          <a:prstGeom prst="rect">
            <a:avLst/>
          </a:prstGeom>
          <a:noFill/>
        </p:spPr>
        <p:txBody>
          <a:bodyPr wrap="none" rtlCol="0">
            <a:spAutoFit/>
          </a:bodyPr>
          <a:lstStyle/>
          <a:p>
            <a:r>
              <a:rPr lang="en-US" sz="3200" dirty="0" smtClean="0"/>
              <a:t>The grand mean</a:t>
            </a:r>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0"/>
            <a:ext cx="7772400" cy="838200"/>
          </a:xfrm>
        </p:spPr>
        <p:txBody>
          <a:bodyPr/>
          <a:lstStyle/>
          <a:p>
            <a:r>
              <a:rPr lang="en-US" dirty="0"/>
              <a:t>With effect coding</a:t>
            </a:r>
          </a:p>
        </p:txBody>
      </p:sp>
      <p:sp>
        <p:nvSpPr>
          <p:cNvPr id="45061" name="Rectangle 5"/>
          <p:cNvSpPr>
            <a:spLocks noGrp="1" noChangeArrowheads="1"/>
          </p:cNvSpPr>
          <p:nvPr>
            <p:ph type="body" idx="1"/>
          </p:nvPr>
        </p:nvSpPr>
        <p:spPr>
          <a:xfrm>
            <a:off x="685800" y="1066800"/>
            <a:ext cx="7772400" cy="3581400"/>
          </a:xfrm>
          <a:noFill/>
          <a:ln/>
        </p:spPr>
        <p:txBody>
          <a:bodyPr/>
          <a:lstStyle/>
          <a:p>
            <a:pPr>
              <a:lnSpc>
                <a:spcPct val="90000"/>
              </a:lnSpc>
            </a:pPr>
            <a:r>
              <a:rPr lang="en-US" sz="2800" dirty="0"/>
              <a:t>Intercept is the</a:t>
            </a:r>
            <a:r>
              <a:rPr lang="en-US" sz="2800" i="1" dirty="0"/>
              <a:t> Grand Mean</a:t>
            </a:r>
            <a:endParaRPr lang="en-US" sz="2800" dirty="0"/>
          </a:p>
          <a:p>
            <a:pPr>
              <a:lnSpc>
                <a:spcPct val="90000"/>
              </a:lnSpc>
            </a:pPr>
            <a:r>
              <a:rPr lang="en-US" sz="2800" dirty="0"/>
              <a:t>Regression coefficients are deviations of group means from the grand </a:t>
            </a:r>
            <a:r>
              <a:rPr lang="en-US" sz="2800" dirty="0" smtClean="0"/>
              <a:t>mean.</a:t>
            </a:r>
          </a:p>
          <a:p>
            <a:pPr>
              <a:lnSpc>
                <a:spcPct val="90000"/>
              </a:lnSpc>
            </a:pPr>
            <a:r>
              <a:rPr lang="en-US" sz="2800" dirty="0" smtClean="0"/>
              <a:t>They are the non-redundant </a:t>
            </a:r>
            <a:r>
              <a:rPr lang="en-US" sz="2800" i="1" dirty="0" smtClean="0"/>
              <a:t>effects</a:t>
            </a:r>
            <a:r>
              <a:rPr lang="en-US" sz="2800" dirty="0" smtClean="0"/>
              <a:t>.</a:t>
            </a:r>
          </a:p>
          <a:p>
            <a:pPr>
              <a:lnSpc>
                <a:spcPct val="90000"/>
              </a:lnSpc>
            </a:pPr>
            <a:r>
              <a:rPr lang="en-US" sz="2800" dirty="0"/>
              <a:t>Equal population means is equivalent to zero coefficients for all the dummy variables</a:t>
            </a:r>
          </a:p>
          <a:p>
            <a:pPr>
              <a:lnSpc>
                <a:spcPct val="90000"/>
              </a:lnSpc>
            </a:pPr>
            <a:r>
              <a:rPr lang="en-US" sz="2800" dirty="0"/>
              <a:t>Last category is not a reference category</a:t>
            </a:r>
          </a:p>
          <a:p>
            <a:pPr>
              <a:lnSpc>
                <a:spcPct val="90000"/>
              </a:lnSpc>
              <a:buFontTx/>
              <a:buNone/>
            </a:pPr>
            <a:endParaRPr lang="en-US" sz="2800" dirty="0"/>
          </a:p>
        </p:txBody>
      </p:sp>
      <p:pic>
        <p:nvPicPr>
          <p:cNvPr id="45062" name="Picture 6" descr="latex-image-1"/>
          <p:cNvPicPr>
            <a:picLocks noChangeAspect="1" noChangeArrowheads="1"/>
          </p:cNvPicPr>
          <p:nvPr/>
        </p:nvPicPr>
        <p:blipFill>
          <a:blip r:embed="rId2"/>
          <a:srcRect/>
          <a:stretch>
            <a:fillRect/>
          </a:stretch>
        </p:blipFill>
        <p:spPr bwMode="auto">
          <a:xfrm>
            <a:off x="838200" y="4739640"/>
            <a:ext cx="7467600" cy="1524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0"/>
            <a:ext cx="7772400" cy="1143000"/>
          </a:xfrm>
        </p:spPr>
        <p:txBody>
          <a:bodyPr/>
          <a:lstStyle/>
          <a:p>
            <a:r>
              <a:rPr lang="en-US" dirty="0"/>
              <a:t>Add a covariate: Age = x</a:t>
            </a:r>
            <a:r>
              <a:rPr lang="en-US" baseline="-25000" dirty="0"/>
              <a:t>1</a:t>
            </a:r>
            <a:endParaRPr lang="en-US" dirty="0"/>
          </a:p>
        </p:txBody>
      </p:sp>
      <p:pic>
        <p:nvPicPr>
          <p:cNvPr id="46086" name="Picture 6" descr="latex-image-1"/>
          <p:cNvPicPr>
            <a:picLocks noChangeAspect="1" noChangeArrowheads="1"/>
          </p:cNvPicPr>
          <p:nvPr/>
        </p:nvPicPr>
        <p:blipFill>
          <a:blip r:embed="rId2"/>
          <a:srcRect/>
          <a:stretch>
            <a:fillRect/>
          </a:stretch>
        </p:blipFill>
        <p:spPr bwMode="auto">
          <a:xfrm>
            <a:off x="381000" y="1219200"/>
            <a:ext cx="8459788" cy="1524000"/>
          </a:xfrm>
          <a:prstGeom prst="rect">
            <a:avLst/>
          </a:prstGeom>
          <a:noFill/>
        </p:spPr>
      </p:pic>
      <p:sp>
        <p:nvSpPr>
          <p:cNvPr id="46087" name="Rectangle 7"/>
          <p:cNvSpPr>
            <a:spLocks noChangeArrowheads="1"/>
          </p:cNvSpPr>
          <p:nvPr/>
        </p:nvSpPr>
        <p:spPr bwMode="auto">
          <a:xfrm>
            <a:off x="609600" y="2971800"/>
            <a:ext cx="8534400" cy="3505200"/>
          </a:xfrm>
          <a:prstGeom prst="rect">
            <a:avLst/>
          </a:prstGeom>
          <a:noFill/>
          <a:ln w="9525">
            <a:noFill/>
            <a:miter lim="800000"/>
            <a:headEnd/>
            <a:tailEnd/>
          </a:ln>
        </p:spPr>
        <p:txBody>
          <a:bodyPr anchor="ctr">
            <a:prstTxWarp prst="textNoShape">
              <a:avLst/>
            </a:prstTxWarp>
          </a:bodyPr>
          <a:lstStyle/>
          <a:p>
            <a:pPr eaLnBrk="1" hangingPunct="1"/>
            <a:r>
              <a:rPr lang="en-US" sz="2800" dirty="0"/>
              <a:t>Regression coefficients are deviations from the average conditional population mean (conditional on x</a:t>
            </a:r>
            <a:r>
              <a:rPr lang="en-US" sz="2800" baseline="-25000" dirty="0"/>
              <a:t>1</a:t>
            </a:r>
            <a:r>
              <a:rPr lang="en-US" sz="2800" dirty="0"/>
              <a:t>).</a:t>
            </a:r>
            <a:br>
              <a:rPr lang="en-US" sz="2800" dirty="0"/>
            </a:br>
            <a:r>
              <a:rPr lang="en-US" sz="2800" dirty="0"/>
              <a:t/>
            </a:r>
            <a:br>
              <a:rPr lang="en-US" sz="2800" dirty="0"/>
            </a:br>
            <a:r>
              <a:rPr lang="en-US" sz="2800" dirty="0">
                <a:solidFill>
                  <a:srgbClr val="000000"/>
                </a:solidFill>
              </a:rPr>
              <a:t>So if the regression coefficients for all the dummy variables equal zero, the categorical</a:t>
            </a:r>
            <a:r>
              <a:rPr lang="en-US" sz="2800" dirty="0" smtClean="0">
                <a:solidFill>
                  <a:srgbClr val="000000"/>
                </a:solidFill>
              </a:rPr>
              <a:t> explanatory variable </a:t>
            </a:r>
            <a:r>
              <a:rPr lang="en-US" sz="2800" dirty="0">
                <a:solidFill>
                  <a:srgbClr val="000000"/>
                </a:solidFill>
              </a:rPr>
              <a:t>is unrelated to the</a:t>
            </a:r>
            <a:r>
              <a:rPr lang="en-US" sz="2800" dirty="0" smtClean="0">
                <a:solidFill>
                  <a:srgbClr val="000000"/>
                </a:solidFill>
              </a:rPr>
              <a:t> response variable, </a:t>
            </a:r>
            <a:r>
              <a:rPr lang="en-US" sz="2800" dirty="0">
                <a:solidFill>
                  <a:srgbClr val="000000"/>
                </a:solidFill>
              </a:rPr>
              <a:t>controlling for the </a:t>
            </a:r>
            <a:r>
              <a:rPr lang="en-US" sz="2800" dirty="0" smtClean="0">
                <a:solidFill>
                  <a:srgbClr val="000000"/>
                </a:solidFill>
              </a:rPr>
              <a:t>covariate(s).</a:t>
            </a:r>
            <a:endParaRPr lang="en-US" sz="2800" dirty="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533400"/>
            <a:ext cx="8610600" cy="6324600"/>
          </a:xfrm>
        </p:spPr>
        <p:txBody>
          <a:bodyPr/>
          <a:lstStyle/>
          <a:p>
            <a:pPr algn="l"/>
            <a:r>
              <a:rPr lang="en-US" sz="3600" dirty="0" smtClean="0"/>
              <a:t>Effect coding </a:t>
            </a:r>
            <a:r>
              <a:rPr lang="en-US" sz="3600" dirty="0"/>
              <a:t>is very useful when there is more than one categorical </a:t>
            </a:r>
            <a:r>
              <a:rPr lang="en-US" sz="3600" dirty="0" smtClean="0"/>
              <a:t>explanatory variable </a:t>
            </a:r>
            <a:r>
              <a:rPr lang="en-US" sz="3600" dirty="0"/>
              <a:t>and we are interested in </a:t>
            </a:r>
            <a:r>
              <a:rPr lang="en-US" sz="3600" i="1" dirty="0"/>
              <a:t>interactions</a:t>
            </a:r>
            <a:r>
              <a:rPr lang="en-US" sz="3600" dirty="0"/>
              <a:t> --- ways in which the relationship of </a:t>
            </a:r>
            <a:r>
              <a:rPr lang="en-US" sz="3600" dirty="0" smtClean="0"/>
              <a:t>an </a:t>
            </a:r>
            <a:r>
              <a:rPr lang="en-US" sz="3600" dirty="0"/>
              <a:t>explanatory variable with the </a:t>
            </a:r>
            <a:r>
              <a:rPr lang="en-US" sz="3600" dirty="0" smtClean="0"/>
              <a:t>response variable </a:t>
            </a:r>
            <a:r>
              <a:rPr lang="en-US" sz="3600" i="1" dirty="0"/>
              <a:t>depends </a:t>
            </a:r>
            <a:r>
              <a:rPr lang="en-US" sz="3600" dirty="0"/>
              <a:t>on the value of another explanatory variable</a:t>
            </a:r>
            <a:r>
              <a:rPr lang="en-US" sz="3600" dirty="0" smtClean="0"/>
              <a:t>.</a:t>
            </a:r>
            <a:br>
              <a:rPr lang="en-US" sz="3600" dirty="0" smtClean="0"/>
            </a:br>
            <a:r>
              <a:rPr lang="en-US" sz="3600" dirty="0" smtClean="0"/>
              <a:t/>
            </a:r>
            <a:br>
              <a:rPr lang="en-US" sz="3600" dirty="0" smtClean="0"/>
            </a:br>
            <a:r>
              <a:rPr lang="en-US" sz="3600" dirty="0" smtClean="0"/>
              <a:t>Interaction terms correspond to products of dummy variables.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Analysis of Variance</a:t>
            </a:r>
            <a:endParaRPr lang="en-US" dirty="0"/>
          </a:p>
        </p:txBody>
      </p:sp>
      <p:sp>
        <p:nvSpPr>
          <p:cNvPr id="3" name="Subtitle 2"/>
          <p:cNvSpPr>
            <a:spLocks noGrp="1"/>
          </p:cNvSpPr>
          <p:nvPr>
            <p:ph type="subTitle" idx="1"/>
          </p:nvPr>
        </p:nvSpPr>
        <p:spPr/>
        <p:txBody>
          <a:bodyPr/>
          <a:lstStyle/>
          <a:p>
            <a:r>
              <a:rPr lang="en-US" dirty="0" smtClean="0"/>
              <a:t>And testing</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0"/>
            <a:ext cx="7772400" cy="1143000"/>
          </a:xfrm>
        </p:spPr>
        <p:txBody>
          <a:bodyPr/>
          <a:lstStyle/>
          <a:p>
            <a:pPr eaLnBrk="1" hangingPunct="1"/>
            <a:r>
              <a:rPr lang="en-US" dirty="0"/>
              <a:t>Analysis of Variance</a:t>
            </a:r>
          </a:p>
        </p:txBody>
      </p:sp>
      <p:sp>
        <p:nvSpPr>
          <p:cNvPr id="21507" name="Rectangle 3"/>
          <p:cNvSpPr>
            <a:spLocks noGrp="1" noChangeArrowheads="1"/>
          </p:cNvSpPr>
          <p:nvPr>
            <p:ph type="body" idx="1"/>
          </p:nvPr>
        </p:nvSpPr>
        <p:spPr>
          <a:xfrm>
            <a:off x="609600" y="1371600"/>
            <a:ext cx="7848600" cy="5486400"/>
          </a:xfrm>
        </p:spPr>
        <p:txBody>
          <a:bodyPr/>
          <a:lstStyle/>
          <a:p>
            <a:pPr eaLnBrk="1" hangingPunct="1"/>
            <a:r>
              <a:rPr lang="en-US" dirty="0"/>
              <a:t>Variation to explain:  </a:t>
            </a:r>
            <a:r>
              <a:rPr lang="en-US" b="1" dirty="0"/>
              <a:t>Total Sum of Squares</a:t>
            </a:r>
          </a:p>
          <a:p>
            <a:pPr eaLnBrk="1" hangingPunct="1"/>
            <a:endParaRPr lang="en-US" dirty="0" smtClean="0"/>
          </a:p>
          <a:p>
            <a:pPr eaLnBrk="1" hangingPunct="1"/>
            <a:endParaRPr lang="en-US" dirty="0" smtClean="0"/>
          </a:p>
          <a:p>
            <a:pPr eaLnBrk="1" hangingPunct="1"/>
            <a:r>
              <a:rPr lang="en-US" dirty="0" smtClean="0"/>
              <a:t>Variation </a:t>
            </a:r>
            <a:r>
              <a:rPr lang="en-US" dirty="0"/>
              <a:t>that is still unexplained:  </a:t>
            </a:r>
            <a:r>
              <a:rPr lang="en-US" b="1" dirty="0"/>
              <a:t>Error Sum of Squares</a:t>
            </a:r>
          </a:p>
          <a:p>
            <a:pPr eaLnBrk="1" hangingPunct="1"/>
            <a:endParaRPr lang="en-US" dirty="0"/>
          </a:p>
          <a:p>
            <a:pPr eaLnBrk="1" hangingPunct="1"/>
            <a:r>
              <a:rPr lang="en-US" dirty="0"/>
              <a:t>Variation that is explained:  </a:t>
            </a:r>
            <a:r>
              <a:rPr lang="en-US" b="1" dirty="0"/>
              <a:t>Regression</a:t>
            </a:r>
            <a:r>
              <a:rPr lang="en-US" dirty="0"/>
              <a:t> (or Model) </a:t>
            </a:r>
            <a:r>
              <a:rPr lang="en-US" b="1" dirty="0"/>
              <a:t>Sum of Squares</a:t>
            </a:r>
            <a:endParaRPr lang="en-US" dirty="0"/>
          </a:p>
        </p:txBody>
      </p:sp>
      <p:pic>
        <p:nvPicPr>
          <p:cNvPr id="21508" name="Picture 6" descr="latex-image-1"/>
          <p:cNvPicPr>
            <a:picLocks noChangeAspect="1" noChangeArrowheads="1"/>
          </p:cNvPicPr>
          <p:nvPr/>
        </p:nvPicPr>
        <p:blipFill>
          <a:blip r:embed="rId3"/>
          <a:srcRect/>
          <a:stretch>
            <a:fillRect/>
          </a:stretch>
        </p:blipFill>
        <p:spPr bwMode="auto">
          <a:xfrm>
            <a:off x="4343400" y="2037080"/>
            <a:ext cx="2895600" cy="914400"/>
          </a:xfrm>
          <a:prstGeom prst="rect">
            <a:avLst/>
          </a:prstGeom>
          <a:noFill/>
          <a:ln w="9525">
            <a:noFill/>
            <a:miter lim="800000"/>
            <a:headEnd/>
            <a:tailEnd/>
          </a:ln>
        </p:spPr>
      </p:pic>
      <p:pic>
        <p:nvPicPr>
          <p:cNvPr id="21509" name="Picture 7" descr="latex-image-1"/>
          <p:cNvPicPr>
            <a:picLocks noChangeAspect="1" noChangeArrowheads="1"/>
          </p:cNvPicPr>
          <p:nvPr/>
        </p:nvPicPr>
        <p:blipFill>
          <a:blip r:embed="rId4"/>
          <a:srcRect/>
          <a:stretch>
            <a:fillRect/>
          </a:stretch>
        </p:blipFill>
        <p:spPr bwMode="auto">
          <a:xfrm>
            <a:off x="4495800" y="3810000"/>
            <a:ext cx="2679700" cy="914400"/>
          </a:xfrm>
          <a:prstGeom prst="rect">
            <a:avLst/>
          </a:prstGeom>
          <a:noFill/>
          <a:ln w="9525">
            <a:noFill/>
            <a:miter lim="800000"/>
            <a:headEnd/>
            <a:tailEnd/>
          </a:ln>
        </p:spPr>
      </p:pic>
      <p:pic>
        <p:nvPicPr>
          <p:cNvPr id="21510" name="Picture 8" descr="latex-image-1"/>
          <p:cNvPicPr>
            <a:picLocks noChangeAspect="1" noChangeArrowheads="1"/>
          </p:cNvPicPr>
          <p:nvPr/>
        </p:nvPicPr>
        <p:blipFill>
          <a:blip r:embed="rId5"/>
          <a:srcRect/>
          <a:stretch>
            <a:fillRect/>
          </a:stretch>
        </p:blipFill>
        <p:spPr bwMode="auto">
          <a:xfrm>
            <a:off x="4211320" y="5770880"/>
            <a:ext cx="4343400" cy="914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t>ANOVA Summary Table</a:t>
            </a:r>
          </a:p>
        </p:txBody>
      </p:sp>
      <p:pic>
        <p:nvPicPr>
          <p:cNvPr id="22531" name="Picture 4" descr="latex-image-1"/>
          <p:cNvPicPr>
            <a:picLocks noChangeAspect="1" noChangeArrowheads="1"/>
          </p:cNvPicPr>
          <p:nvPr/>
        </p:nvPicPr>
        <p:blipFill>
          <a:blip r:embed="rId3"/>
          <a:srcRect/>
          <a:stretch>
            <a:fillRect/>
          </a:stretch>
        </p:blipFill>
        <p:spPr bwMode="auto">
          <a:xfrm>
            <a:off x="457200" y="1981200"/>
            <a:ext cx="8204200" cy="2298700"/>
          </a:xfrm>
          <a:prstGeom prst="rect">
            <a:avLst/>
          </a:prstGeom>
          <a:noFill/>
          <a:ln w="9525">
            <a:noFill/>
            <a:miter lim="800000"/>
            <a:headEnd/>
            <a:tailEnd/>
          </a:ln>
        </p:spPr>
      </p:pic>
      <p:pic>
        <p:nvPicPr>
          <p:cNvPr id="22532" name="Picture 5" descr="latex-image-1"/>
          <p:cNvPicPr>
            <a:picLocks noChangeAspect="1" noChangeArrowheads="1"/>
          </p:cNvPicPr>
          <p:nvPr/>
        </p:nvPicPr>
        <p:blipFill>
          <a:blip r:embed="rId4"/>
          <a:srcRect/>
          <a:stretch>
            <a:fillRect/>
          </a:stretch>
        </p:blipFill>
        <p:spPr bwMode="auto">
          <a:xfrm>
            <a:off x="1371600" y="5410200"/>
            <a:ext cx="6007100" cy="4826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371600"/>
            <a:ext cx="7772400" cy="1143000"/>
          </a:xfrm>
        </p:spPr>
        <p:txBody>
          <a:bodyPr>
            <a:normAutofit fontScale="90000"/>
          </a:bodyPr>
          <a:lstStyle/>
          <a:p>
            <a:pPr eaLnBrk="1" hangingPunct="1"/>
            <a:r>
              <a:rPr lang="en-US" dirty="0"/>
              <a:t>Proportion of variation in the </a:t>
            </a:r>
            <a:r>
              <a:rPr lang="en-US" dirty="0" smtClean="0"/>
              <a:t>response variable </a:t>
            </a:r>
            <a:r>
              <a:rPr lang="en-US" dirty="0"/>
              <a:t>that is explained by the </a:t>
            </a:r>
            <a:r>
              <a:rPr lang="en-US" dirty="0" smtClean="0"/>
              <a:t>explanatory variables</a:t>
            </a:r>
            <a:endParaRPr lang="en-US" dirty="0"/>
          </a:p>
        </p:txBody>
      </p:sp>
      <p:pic>
        <p:nvPicPr>
          <p:cNvPr id="23555" name="Picture 3" descr="latex-image-1"/>
          <p:cNvPicPr>
            <a:picLocks noChangeAspect="1" noChangeArrowheads="1"/>
          </p:cNvPicPr>
          <p:nvPr/>
        </p:nvPicPr>
        <p:blipFill>
          <a:blip r:embed="rId3"/>
          <a:srcRect/>
          <a:stretch>
            <a:fillRect/>
          </a:stretch>
        </p:blipFill>
        <p:spPr bwMode="auto">
          <a:xfrm>
            <a:off x="2971800" y="4800600"/>
            <a:ext cx="2857500" cy="1117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94901"/>
          </a:xfrm>
        </p:spPr>
        <p:txBody>
          <a:bodyPr/>
          <a:lstStyle/>
          <a:p>
            <a:r>
              <a:rPr lang="en-US" dirty="0" smtClean="0"/>
              <a:t>Fixed Effects Linear Regression</a:t>
            </a:r>
            <a:endParaRPr lang="en-US" dirty="0"/>
          </a:p>
        </p:txBody>
      </p:sp>
      <p:pic>
        <p:nvPicPr>
          <p:cNvPr id="6" name="Picture 5" descr="latex-image-1.pdf"/>
          <p:cNvPicPr>
            <a:picLocks noChangeAspect="1"/>
          </p:cNvPicPr>
          <p:nvPr/>
        </p:nvPicPr>
        <p:blipFill>
          <a:blip r:embed="rId2"/>
          <a:stretch>
            <a:fillRect/>
          </a:stretch>
        </p:blipFill>
        <p:spPr>
          <a:xfrm>
            <a:off x="1146175" y="2319655"/>
            <a:ext cx="7632700" cy="1524000"/>
          </a:xfrm>
          <a:prstGeom prst="rect">
            <a:avLst/>
          </a:prstGeom>
        </p:spPr>
      </p:pic>
      <p:pic>
        <p:nvPicPr>
          <p:cNvPr id="8" name="Picture 7" descr="latex-image-1.pdf"/>
          <p:cNvPicPr>
            <a:picLocks noChangeAspect="1"/>
          </p:cNvPicPr>
          <p:nvPr/>
        </p:nvPicPr>
        <p:blipFill>
          <a:blip r:embed="rId3"/>
          <a:stretch>
            <a:fillRect/>
          </a:stretch>
        </p:blipFill>
        <p:spPr>
          <a:xfrm>
            <a:off x="890588" y="4775200"/>
            <a:ext cx="3594100" cy="584200"/>
          </a:xfrm>
          <a:prstGeom prst="rect">
            <a:avLst/>
          </a:prstGeom>
        </p:spPr>
      </p:pic>
      <p:pic>
        <p:nvPicPr>
          <p:cNvPr id="9" name="Picture 8" descr="latex-image-1.pdf"/>
          <p:cNvPicPr>
            <a:picLocks noChangeAspect="1"/>
          </p:cNvPicPr>
          <p:nvPr/>
        </p:nvPicPr>
        <p:blipFill>
          <a:blip r:embed="rId4"/>
          <a:stretch>
            <a:fillRect/>
          </a:stretch>
        </p:blipFill>
        <p:spPr>
          <a:xfrm>
            <a:off x="2681288" y="1336675"/>
            <a:ext cx="3606800" cy="508000"/>
          </a:xfrm>
          <a:prstGeom prst="rect">
            <a:avLst/>
          </a:prstGeom>
        </p:spPr>
      </p:pic>
      <p:pic>
        <p:nvPicPr>
          <p:cNvPr id="11" name="Picture 10" descr="latex-image-1.pdf"/>
          <p:cNvPicPr>
            <a:picLocks noChangeAspect="1"/>
          </p:cNvPicPr>
          <p:nvPr/>
        </p:nvPicPr>
        <p:blipFill>
          <a:blip r:embed="rId5"/>
          <a:stretch>
            <a:fillRect/>
          </a:stretch>
        </p:blipFill>
        <p:spPr>
          <a:xfrm>
            <a:off x="6003329" y="4775200"/>
            <a:ext cx="1701800" cy="571500"/>
          </a:xfrm>
          <a:prstGeom prst="rect">
            <a:avLst/>
          </a:prstGeom>
        </p:spPr>
      </p:pic>
      <p:pic>
        <p:nvPicPr>
          <p:cNvPr id="12" name="Picture 11" descr="latex-image-1.pdf"/>
          <p:cNvPicPr>
            <a:picLocks noChangeAspect="1"/>
          </p:cNvPicPr>
          <p:nvPr/>
        </p:nvPicPr>
        <p:blipFill>
          <a:blip r:embed="rId6"/>
          <a:stretch>
            <a:fillRect/>
          </a:stretch>
        </p:blipFill>
        <p:spPr>
          <a:xfrm>
            <a:off x="903288" y="5792788"/>
            <a:ext cx="2514600" cy="5969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914400"/>
          </a:xfrm>
        </p:spPr>
        <p:txBody>
          <a:bodyPr/>
          <a:lstStyle/>
          <a:p>
            <a:pPr eaLnBrk="1" hangingPunct="1"/>
            <a:r>
              <a:rPr lang="en-US" dirty="0" smtClean="0"/>
              <a:t>Hypothesis Testing</a:t>
            </a:r>
            <a:endParaRPr lang="en-US" dirty="0"/>
          </a:p>
        </p:txBody>
      </p:sp>
      <p:sp>
        <p:nvSpPr>
          <p:cNvPr id="24579" name="Rectangle 3"/>
          <p:cNvSpPr>
            <a:spLocks noGrp="1" noChangeArrowheads="1"/>
          </p:cNvSpPr>
          <p:nvPr>
            <p:ph type="body" idx="1"/>
          </p:nvPr>
        </p:nvSpPr>
        <p:spPr>
          <a:xfrm>
            <a:off x="685800" y="1524000"/>
            <a:ext cx="7772400" cy="4572000"/>
          </a:xfrm>
        </p:spPr>
        <p:txBody>
          <a:bodyPr>
            <a:normAutofit lnSpcReduction="10000"/>
          </a:bodyPr>
          <a:lstStyle/>
          <a:p>
            <a:pPr eaLnBrk="1" hangingPunct="1"/>
            <a:r>
              <a:rPr lang="en-US" sz="2800" dirty="0"/>
              <a:t>Overall F test for all the </a:t>
            </a:r>
            <a:r>
              <a:rPr lang="en-US" sz="2800" dirty="0" smtClean="0"/>
              <a:t>explanatory variables </a:t>
            </a:r>
            <a:r>
              <a:rPr lang="en-US" sz="2800" dirty="0"/>
              <a:t>at once,</a:t>
            </a:r>
          </a:p>
          <a:p>
            <a:r>
              <a:rPr lang="en-US" sz="2800" dirty="0" smtClean="0"/>
              <a:t>t-</a:t>
            </a:r>
            <a:r>
              <a:rPr lang="en-US" sz="2800" dirty="0"/>
              <a:t>tests for each regression coefficient: Controlling for all the others, does that explanatory </a:t>
            </a:r>
            <a:r>
              <a:rPr lang="en-US" sz="2800" dirty="0" smtClean="0"/>
              <a:t>variable </a:t>
            </a:r>
            <a:r>
              <a:rPr lang="en-US" sz="2800" dirty="0"/>
              <a:t>matter?</a:t>
            </a:r>
          </a:p>
          <a:p>
            <a:r>
              <a:rPr lang="en-US" sz="2800" dirty="0"/>
              <a:t>Test a collection of explanatory </a:t>
            </a:r>
            <a:r>
              <a:rPr lang="en-US" sz="2800" dirty="0" smtClean="0"/>
              <a:t>variables </a:t>
            </a:r>
            <a:r>
              <a:rPr lang="en-US" sz="2800" dirty="0"/>
              <a:t>controlling for another collection,</a:t>
            </a:r>
          </a:p>
          <a:p>
            <a:pPr eaLnBrk="1" hangingPunct="1"/>
            <a:r>
              <a:rPr lang="en-US" sz="2800" dirty="0"/>
              <a:t>Most general: Testing whether sets of linear combinations of regression coefficients differ from specified constants.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457200"/>
            <a:ext cx="7924800" cy="3352800"/>
          </a:xfrm>
        </p:spPr>
        <p:txBody>
          <a:bodyPr/>
          <a:lstStyle/>
          <a:p>
            <a:pPr eaLnBrk="1" hangingPunct="1"/>
            <a:r>
              <a:rPr lang="en-US" sz="3200" dirty="0"/>
              <a:t>Controlling for mother’s education and father’s education, are (any of) total family income, assessed value of home and total market value of all vehicles owned by the family related to High School GPA?</a:t>
            </a:r>
            <a:br>
              <a:rPr lang="en-US" sz="3200" dirty="0"/>
            </a:br>
            <a:endParaRPr lang="en-US" dirty="0"/>
          </a:p>
        </p:txBody>
      </p:sp>
      <p:pic>
        <p:nvPicPr>
          <p:cNvPr id="25603" name="Picture 3" descr="latex-image-1"/>
          <p:cNvPicPr>
            <a:picLocks noChangeAspect="1" noChangeArrowheads="1"/>
          </p:cNvPicPr>
          <p:nvPr/>
        </p:nvPicPr>
        <p:blipFill>
          <a:blip r:embed="rId3"/>
          <a:srcRect/>
          <a:stretch>
            <a:fillRect/>
          </a:stretch>
        </p:blipFill>
        <p:spPr bwMode="auto">
          <a:xfrm>
            <a:off x="762000" y="3886200"/>
            <a:ext cx="7594600" cy="482600"/>
          </a:xfrm>
          <a:prstGeom prst="rect">
            <a:avLst/>
          </a:prstGeom>
          <a:noFill/>
          <a:ln w="9525">
            <a:noFill/>
            <a:miter lim="800000"/>
            <a:headEnd/>
            <a:tailEnd/>
          </a:ln>
        </p:spPr>
      </p:pic>
      <p:pic>
        <p:nvPicPr>
          <p:cNvPr id="25604" name="Picture 4" descr="latex-image-1"/>
          <p:cNvPicPr>
            <a:picLocks noChangeAspect="1" noChangeArrowheads="1"/>
          </p:cNvPicPr>
          <p:nvPr/>
        </p:nvPicPr>
        <p:blipFill>
          <a:blip r:embed="rId4"/>
          <a:srcRect/>
          <a:stretch>
            <a:fillRect/>
          </a:stretch>
        </p:blipFill>
        <p:spPr bwMode="auto">
          <a:xfrm>
            <a:off x="2133600" y="5105400"/>
            <a:ext cx="4394200" cy="431800"/>
          </a:xfrm>
          <a:prstGeom prst="rect">
            <a:avLst/>
          </a:prstGeom>
          <a:noFill/>
          <a:ln w="9525">
            <a:noFill/>
            <a:miter lim="800000"/>
            <a:headEnd/>
            <a:tailEnd/>
          </a:ln>
        </p:spPr>
      </p:pic>
      <p:sp>
        <p:nvSpPr>
          <p:cNvPr id="5" name="TextBox 4"/>
          <p:cNvSpPr txBox="1"/>
          <p:nvPr/>
        </p:nvSpPr>
        <p:spPr>
          <a:xfrm>
            <a:off x="1409450" y="6197030"/>
            <a:ext cx="5914562"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(A false promise because of measurement error in education)</a:t>
            </a:r>
            <a:endParaRPr lang="en-US" sz="1800" dirty="0">
              <a:solidFill>
                <a:prstClr val="black"/>
              </a:solidFill>
              <a:latin typeface="Calibri"/>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t>Full vs. Reduced Model</a:t>
            </a:r>
          </a:p>
        </p:txBody>
      </p:sp>
      <p:sp>
        <p:nvSpPr>
          <p:cNvPr id="26627" name="Rectangle 3"/>
          <p:cNvSpPr>
            <a:spLocks noGrp="1" noChangeArrowheads="1"/>
          </p:cNvSpPr>
          <p:nvPr>
            <p:ph type="body" idx="1"/>
          </p:nvPr>
        </p:nvSpPr>
        <p:spPr/>
        <p:txBody>
          <a:bodyPr/>
          <a:lstStyle/>
          <a:p>
            <a:pPr eaLnBrk="1" hangingPunct="1">
              <a:lnSpc>
                <a:spcPct val="90000"/>
              </a:lnSpc>
            </a:pPr>
            <a:r>
              <a:rPr lang="en-US" dirty="0"/>
              <a:t>You have 2 sets of variables, A and B</a:t>
            </a:r>
          </a:p>
          <a:p>
            <a:pPr eaLnBrk="1" hangingPunct="1">
              <a:lnSpc>
                <a:spcPct val="90000"/>
              </a:lnSpc>
            </a:pPr>
            <a:r>
              <a:rPr lang="en-US" dirty="0"/>
              <a:t>Want to test B controlling for A</a:t>
            </a:r>
          </a:p>
          <a:p>
            <a:pPr eaLnBrk="1" hangingPunct="1">
              <a:lnSpc>
                <a:spcPct val="90000"/>
              </a:lnSpc>
            </a:pPr>
            <a:r>
              <a:rPr lang="en-US" dirty="0"/>
              <a:t>Fit a model with both A and B: Call it the </a:t>
            </a:r>
            <a:r>
              <a:rPr lang="en-US" b="1" dirty="0"/>
              <a:t>Full Model</a:t>
            </a:r>
            <a:endParaRPr lang="en-US" dirty="0"/>
          </a:p>
          <a:p>
            <a:pPr eaLnBrk="1" hangingPunct="1">
              <a:lnSpc>
                <a:spcPct val="90000"/>
              </a:lnSpc>
            </a:pPr>
            <a:r>
              <a:rPr lang="en-US" dirty="0"/>
              <a:t>Fit a model with just A: Call it the </a:t>
            </a:r>
            <a:r>
              <a:rPr lang="en-US" b="1" dirty="0"/>
              <a:t>Reduced </a:t>
            </a:r>
            <a:r>
              <a:rPr lang="en-US" b="1" dirty="0" smtClean="0"/>
              <a:t>Model</a:t>
            </a:r>
          </a:p>
          <a:p>
            <a:pPr eaLnBrk="1" hangingPunct="1">
              <a:lnSpc>
                <a:spcPct val="90000"/>
              </a:lnSpc>
            </a:pPr>
            <a:r>
              <a:rPr lang="en-US" dirty="0" smtClean="0"/>
              <a:t>It’s a likelihood ratio test (exact)</a:t>
            </a:r>
            <a:endParaRPr lang="en-US" dirty="0"/>
          </a:p>
          <a:p>
            <a:pPr eaLnBrk="1" hangingPunct="1">
              <a:lnSpc>
                <a:spcPct val="90000"/>
              </a:lnSpc>
              <a:buFontTx/>
              <a:buNone/>
            </a:pPr>
            <a:endParaRPr lang="en-US" dirty="0"/>
          </a:p>
          <a:p>
            <a:pPr eaLnBrk="1" hangingPunct="1">
              <a:lnSpc>
                <a:spcPct val="90000"/>
              </a:lnSpc>
            </a:pPr>
            <a:endParaRPr lang="en-US" dirty="0"/>
          </a:p>
        </p:txBody>
      </p:sp>
      <p:pic>
        <p:nvPicPr>
          <p:cNvPr id="26628" name="Picture 4" descr="latex-image-1"/>
          <p:cNvPicPr>
            <a:picLocks noChangeAspect="1" noChangeArrowheads="1"/>
          </p:cNvPicPr>
          <p:nvPr/>
        </p:nvPicPr>
        <p:blipFill>
          <a:blip r:embed="rId3"/>
          <a:srcRect/>
          <a:stretch>
            <a:fillRect/>
          </a:stretch>
        </p:blipFill>
        <p:spPr bwMode="auto">
          <a:xfrm>
            <a:off x="3470966" y="5829300"/>
            <a:ext cx="1892300" cy="533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dirty="0"/>
              <a:t>When you add </a:t>
            </a:r>
            <a:r>
              <a:rPr lang="en-US" i="1" dirty="0" smtClean="0"/>
              <a:t>r</a:t>
            </a:r>
            <a:r>
              <a:rPr lang="en-US" dirty="0" smtClean="0"/>
              <a:t> more explanatory variables</a:t>
            </a:r>
            <a:r>
              <a:rPr lang="en-US" dirty="0"/>
              <a:t>, R</a:t>
            </a:r>
            <a:r>
              <a:rPr lang="en-US" baseline="30000" dirty="0"/>
              <a:t>2</a:t>
            </a:r>
            <a:r>
              <a:rPr lang="en-US" dirty="0"/>
              <a:t> can only go up</a:t>
            </a:r>
          </a:p>
        </p:txBody>
      </p:sp>
      <p:sp>
        <p:nvSpPr>
          <p:cNvPr id="27651" name="Rectangle 3"/>
          <p:cNvSpPr>
            <a:spLocks noGrp="1" noChangeArrowheads="1"/>
          </p:cNvSpPr>
          <p:nvPr>
            <p:ph type="body" idx="1"/>
          </p:nvPr>
        </p:nvSpPr>
        <p:spPr>
          <a:xfrm>
            <a:off x="609600" y="1440529"/>
            <a:ext cx="7772400" cy="5235640"/>
          </a:xfrm>
        </p:spPr>
        <p:txBody>
          <a:bodyPr>
            <a:normAutofit/>
          </a:bodyPr>
          <a:lstStyle/>
          <a:p>
            <a:pPr eaLnBrk="1" hangingPunct="1"/>
            <a:r>
              <a:rPr lang="en-US" sz="2800" dirty="0"/>
              <a:t>By how much? Basis of F test</a:t>
            </a:r>
            <a:r>
              <a:rPr lang="en-US" sz="2800" dirty="0" smtClean="0"/>
              <a:t>.</a:t>
            </a:r>
          </a:p>
          <a:p>
            <a:pPr eaLnBrk="1" hangingPunct="1"/>
            <a:endParaRPr lang="en-US" sz="2800" dirty="0"/>
          </a:p>
          <a:p>
            <a:pPr eaLnBrk="1" hangingPunct="1"/>
            <a:endParaRPr lang="en-US" sz="2800" dirty="0" smtClean="0"/>
          </a:p>
          <a:p>
            <a:pPr eaLnBrk="1" hangingPunct="1"/>
            <a:endParaRPr lang="en-US" sz="2800" dirty="0"/>
          </a:p>
          <a:p>
            <a:pPr marL="0" indent="0" eaLnBrk="1" hangingPunct="1">
              <a:buNone/>
            </a:pPr>
            <a:endParaRPr lang="en-US" sz="2800" dirty="0" smtClean="0"/>
          </a:p>
          <a:p>
            <a:r>
              <a:rPr lang="en-US" sz="2800" dirty="0">
                <a:ea typeface="ＭＳ Ｐゴシック" charset="-128"/>
              </a:rPr>
              <a:t>Denominator MSE = SSE/</a:t>
            </a:r>
            <a:r>
              <a:rPr lang="en-US" sz="2800" dirty="0" err="1">
                <a:ea typeface="ＭＳ Ｐゴシック" charset="-128"/>
              </a:rPr>
              <a:t>df</a:t>
            </a:r>
            <a:r>
              <a:rPr lang="en-US" sz="2800" dirty="0">
                <a:ea typeface="ＭＳ Ｐゴシック" charset="-128"/>
              </a:rPr>
              <a:t> for full model.</a:t>
            </a:r>
          </a:p>
          <a:p>
            <a:r>
              <a:rPr lang="en-US" sz="2800" dirty="0">
                <a:ea typeface="ＭＳ Ｐゴシック" charset="-128"/>
              </a:rPr>
              <a:t>Anything that reduces </a:t>
            </a:r>
            <a:r>
              <a:rPr lang="en-US" sz="2800" dirty="0" smtClean="0">
                <a:ea typeface="ＭＳ Ｐゴシック" charset="-128"/>
              </a:rPr>
              <a:t>MSE of full model </a:t>
            </a:r>
            <a:r>
              <a:rPr lang="en-US" sz="2800" dirty="0">
                <a:ea typeface="ＭＳ Ｐゴシック" charset="-128"/>
              </a:rPr>
              <a:t>increases </a:t>
            </a:r>
            <a:r>
              <a:rPr lang="en-US" sz="2800" dirty="0" smtClean="0">
                <a:ea typeface="ＭＳ Ｐゴシック" charset="-128"/>
              </a:rPr>
              <a:t>F</a:t>
            </a:r>
          </a:p>
          <a:p>
            <a:r>
              <a:rPr lang="en-US" sz="2800" dirty="0"/>
              <a:t>Same as testing H</a:t>
            </a:r>
            <a:r>
              <a:rPr lang="en-US" sz="2800" baseline="-25000" dirty="0"/>
              <a:t>0</a:t>
            </a:r>
            <a:r>
              <a:rPr lang="en-US" sz="2800" dirty="0"/>
              <a:t>: All betas in set B (there are </a:t>
            </a:r>
            <a:r>
              <a:rPr lang="en-US" sz="2800" i="1" dirty="0" smtClean="0"/>
              <a:t>r</a:t>
            </a:r>
            <a:r>
              <a:rPr lang="en-US" sz="2800" dirty="0" smtClean="0"/>
              <a:t> </a:t>
            </a:r>
            <a:r>
              <a:rPr lang="en-US" sz="2800" dirty="0"/>
              <a:t>of them) equal zero</a:t>
            </a:r>
          </a:p>
          <a:p>
            <a:endParaRPr lang="en-US" sz="2800" dirty="0">
              <a:ea typeface="ＭＳ Ｐゴシック" charset="-128"/>
            </a:endParaRPr>
          </a:p>
          <a:p>
            <a:pPr eaLnBrk="1" hangingPunct="1"/>
            <a:endParaRPr lang="en-US" sz="2800"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444" y="2308701"/>
            <a:ext cx="5765800" cy="12446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fontScale="90000"/>
          </a:bodyPr>
          <a:lstStyle/>
          <a:p>
            <a:r>
              <a:rPr lang="en-US" dirty="0"/>
              <a:t>General H</a:t>
            </a:r>
            <a:r>
              <a:rPr lang="en-US" baseline="-25000" dirty="0"/>
              <a:t>0</a:t>
            </a:r>
            <a:r>
              <a:rPr lang="en-US" dirty="0"/>
              <a:t>: </a:t>
            </a:r>
            <a:r>
              <a:rPr lang="en-US" b="1" dirty="0"/>
              <a:t>Lβ</a:t>
            </a:r>
            <a:r>
              <a:rPr lang="en-US" dirty="0"/>
              <a:t> = </a:t>
            </a:r>
            <a:r>
              <a:rPr lang="en-US" b="1" dirty="0"/>
              <a:t>h </a:t>
            </a:r>
            <a:r>
              <a:rPr lang="en-US" dirty="0"/>
              <a:t>(</a:t>
            </a:r>
            <a:r>
              <a:rPr lang="en-US" b="1" dirty="0"/>
              <a:t>L </a:t>
            </a:r>
            <a:r>
              <a:rPr lang="en-US" dirty="0"/>
              <a:t>is </a:t>
            </a:r>
            <a:r>
              <a:rPr lang="en-US" dirty="0" err="1" smtClean="0"/>
              <a:t>rxp</a:t>
            </a:r>
            <a:r>
              <a:rPr lang="en-US" dirty="0"/>
              <a:t>, row rank </a:t>
            </a:r>
            <a:r>
              <a:rPr lang="en-US" dirty="0" smtClean="0"/>
              <a:t>r)</a:t>
            </a:r>
            <a:endParaRPr lang="en-US" b="1" dirty="0"/>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58" y="2145207"/>
            <a:ext cx="8813800" cy="23749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07" y="5968448"/>
            <a:ext cx="7937500" cy="431800"/>
          </a:xfrm>
          <a:prstGeom prst="rect">
            <a:avLst/>
          </a:prstGeom>
        </p:spPr>
      </p:pic>
    </p:spTree>
    <p:extLst>
      <p:ext uri="{BB962C8B-B14F-4D97-AF65-F5344CB8AC3E}">
        <p14:creationId xmlns:p14="http://schemas.microsoft.com/office/powerpoint/2010/main" val="1458471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217" y="9595"/>
            <a:ext cx="7851914" cy="1143000"/>
          </a:xfrm>
        </p:spPr>
        <p:txBody>
          <a:bodyPr>
            <a:normAutofit/>
          </a:bodyPr>
          <a:lstStyle/>
          <a:p>
            <a:r>
              <a:rPr lang="en-US" sz="3200" dirty="0"/>
              <a:t>Distribution theory for tests, confidence intervals and prediction intervals</a:t>
            </a:r>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17" y="2030896"/>
            <a:ext cx="8293100" cy="3403600"/>
          </a:xfrm>
          <a:prstGeom prst="rect">
            <a:avLst/>
          </a:prstGeom>
        </p:spPr>
      </p:pic>
    </p:spTree>
    <p:extLst>
      <p:ext uri="{BB962C8B-B14F-4D97-AF65-F5344CB8AC3E}">
        <p14:creationId xmlns:p14="http://schemas.microsoft.com/office/powerpoint/2010/main" val="3461782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11" y="359741"/>
            <a:ext cx="7658100" cy="495300"/>
          </a:xfrm>
          <a:prstGeom prst="rect">
            <a:avLst/>
          </a:prstGeom>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11" y="1839844"/>
            <a:ext cx="7937500" cy="3454400"/>
          </a:xfrm>
          <a:prstGeom prst="rect">
            <a:avLst/>
          </a:prstGeom>
        </p:spPr>
      </p:pic>
    </p:spTree>
    <p:extLst>
      <p:ext uri="{BB962C8B-B14F-4D97-AF65-F5344CB8AC3E}">
        <p14:creationId xmlns:p14="http://schemas.microsoft.com/office/powerpoint/2010/main" val="510929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22" y="157233"/>
            <a:ext cx="8315739" cy="770419"/>
          </a:xfrm>
        </p:spPr>
        <p:txBody>
          <a:bodyPr/>
          <a:lstStyle/>
          <a:p>
            <a:r>
              <a:rPr lang="en-US" dirty="0" smtClean="0"/>
              <a:t>Independent chi-squares</a:t>
            </a:r>
            <a:endParaRPr lang="en-US" dirty="0"/>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3" y="5426489"/>
            <a:ext cx="7747000" cy="6985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522" y="1629251"/>
            <a:ext cx="8305800" cy="2603500"/>
          </a:xfrm>
          <a:prstGeom prst="rect">
            <a:avLst/>
          </a:prstGeom>
        </p:spPr>
      </p:pic>
    </p:spTree>
    <p:extLst>
      <p:ext uri="{BB962C8B-B14F-4D97-AF65-F5344CB8AC3E}">
        <p14:creationId xmlns:p14="http://schemas.microsoft.com/office/powerpoint/2010/main" val="801121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645" y="368245"/>
            <a:ext cx="5257800" cy="6096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244" y="1693329"/>
            <a:ext cx="6159500" cy="3365500"/>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499" y="6031158"/>
            <a:ext cx="7124700" cy="660400"/>
          </a:xfrm>
          <a:prstGeom prst="rect">
            <a:avLst/>
          </a:prstGeom>
        </p:spPr>
      </p:pic>
    </p:spTree>
    <p:extLst>
      <p:ext uri="{BB962C8B-B14F-4D97-AF65-F5344CB8AC3E}">
        <p14:creationId xmlns:p14="http://schemas.microsoft.com/office/powerpoint/2010/main" val="2566564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009" y="159328"/>
            <a:ext cx="4737100" cy="5715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33" y="1261993"/>
            <a:ext cx="8369300" cy="4102100"/>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835" y="6156187"/>
            <a:ext cx="7823200" cy="431800"/>
          </a:xfrm>
          <a:prstGeom prst="rect">
            <a:avLst/>
          </a:prstGeom>
        </p:spPr>
      </p:pic>
    </p:spTree>
    <p:extLst>
      <p:ext uri="{BB962C8B-B14F-4D97-AF65-F5344CB8AC3E}">
        <p14:creationId xmlns:p14="http://schemas.microsoft.com/office/powerpoint/2010/main" val="412285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“Regression” Line</a:t>
            </a:r>
            <a:endParaRPr lang="en-US" dirty="0"/>
          </a:p>
        </p:txBody>
      </p:sp>
      <p:pic>
        <p:nvPicPr>
          <p:cNvPr id="3075" name="Picture 3" descr="scatter2"/>
          <p:cNvPicPr>
            <a:picLocks noChangeAspect="1" noChangeArrowheads="1"/>
          </p:cNvPicPr>
          <p:nvPr/>
        </p:nvPicPr>
        <p:blipFill>
          <a:blip r:embed="rId3"/>
          <a:srcRect/>
          <a:stretch>
            <a:fillRect/>
          </a:stretch>
        </p:blipFill>
        <p:spPr bwMode="auto">
          <a:xfrm>
            <a:off x="2286000" y="1417638"/>
            <a:ext cx="45720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63" y="429591"/>
            <a:ext cx="8851900" cy="431800"/>
          </a:xfrm>
          <a:prstGeom prst="rect">
            <a:avLst/>
          </a:prstGeom>
        </p:spPr>
      </p:pic>
      <p:pic>
        <p:nvPicPr>
          <p:cNvPr id="13" name="Picture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26" y="1406663"/>
            <a:ext cx="8128000" cy="323850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5767" y="5141843"/>
            <a:ext cx="5422900" cy="1422400"/>
          </a:xfrm>
          <a:prstGeom prst="rect">
            <a:avLst/>
          </a:prstGeom>
        </p:spPr>
      </p:pic>
    </p:spTree>
    <p:extLst>
      <p:ext uri="{BB962C8B-B14F-4D97-AF65-F5344CB8AC3E}">
        <p14:creationId xmlns:p14="http://schemas.microsoft.com/office/powerpoint/2010/main" val="4052661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54" y="575528"/>
            <a:ext cx="7988300" cy="5207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50" y="2275785"/>
            <a:ext cx="8318500" cy="2781300"/>
          </a:xfrm>
          <a:prstGeom prst="rect">
            <a:avLst/>
          </a:prstGeom>
        </p:spPr>
      </p:pic>
    </p:spTree>
    <p:extLst>
      <p:ext uri="{BB962C8B-B14F-4D97-AF65-F5344CB8AC3E}">
        <p14:creationId xmlns:p14="http://schemas.microsoft.com/office/powerpoint/2010/main" val="250805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5282"/>
          </a:xfrm>
        </p:spPr>
        <p:txBody>
          <a:bodyPr>
            <a:normAutofit fontScale="90000"/>
          </a:bodyPr>
          <a:lstStyle/>
          <a:p>
            <a:r>
              <a:rPr lang="en-US" dirty="0" smtClean="0"/>
              <a:t>Prediction interval</a:t>
            </a:r>
            <a:endParaRPr lang="en-US" dirty="0"/>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45957"/>
            <a:ext cx="8343900" cy="42799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stretch>
            <a:fillRect/>
          </a:stretch>
        </p:blipFill>
        <p:spPr>
          <a:xfrm>
            <a:off x="12700" y="168275"/>
            <a:ext cx="9131300" cy="1435100"/>
          </a:xfrm>
          <a:prstGeom prst="rect">
            <a:avLst/>
          </a:prstGeom>
        </p:spPr>
      </p:pic>
      <p:pic>
        <p:nvPicPr>
          <p:cNvPr id="5" name="Picture 4" descr="latex-image-1.pdf"/>
          <p:cNvPicPr>
            <a:picLocks noChangeAspect="1"/>
          </p:cNvPicPr>
          <p:nvPr/>
        </p:nvPicPr>
        <p:blipFill>
          <a:blip r:embed="rId4"/>
          <a:stretch>
            <a:fillRect/>
          </a:stretch>
        </p:blipFill>
        <p:spPr>
          <a:xfrm>
            <a:off x="431800" y="5521325"/>
            <a:ext cx="8661400" cy="1003300"/>
          </a:xfrm>
          <a:prstGeom prst="rect">
            <a:avLst/>
          </a:prstGeom>
        </p:spPr>
      </p:pic>
      <p:pic>
        <p:nvPicPr>
          <p:cNvPr id="7" name="Picture 6" descr="latex-image-1.pdf"/>
          <p:cNvPicPr>
            <a:picLocks noChangeAspect="1"/>
          </p:cNvPicPr>
          <p:nvPr/>
        </p:nvPicPr>
        <p:blipFill>
          <a:blip r:embed="rId5"/>
          <a:stretch>
            <a:fillRect/>
          </a:stretch>
        </p:blipFill>
        <p:spPr>
          <a:xfrm>
            <a:off x="3756025" y="4640263"/>
            <a:ext cx="800100" cy="419100"/>
          </a:xfrm>
          <a:prstGeom prst="rect">
            <a:avLst/>
          </a:prstGeom>
        </p:spPr>
      </p:pic>
      <p:pic>
        <p:nvPicPr>
          <p:cNvPr id="6" name="Picture 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257" y="2539750"/>
            <a:ext cx="8686800" cy="16002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a:bodyPr>
          <a:lstStyle/>
          <a:p>
            <a:pPr eaLnBrk="1" hangingPunct="1"/>
            <a:r>
              <a:rPr lang="en-US" dirty="0" smtClean="0"/>
              <a:t>Back to full versus reduced model</a:t>
            </a:r>
            <a:endParaRPr lang="en-US"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444" y="4130875"/>
            <a:ext cx="5765800" cy="12446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243" y="1878220"/>
            <a:ext cx="2641600" cy="749300"/>
          </a:xfrm>
          <a:prstGeom prst="rect">
            <a:avLst/>
          </a:prstGeom>
        </p:spPr>
      </p:pic>
    </p:spTree>
    <p:extLst>
      <p:ext uri="{BB962C8B-B14F-4D97-AF65-F5344CB8AC3E}">
        <p14:creationId xmlns:p14="http://schemas.microsoft.com/office/powerpoint/2010/main" val="1755994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dirty="0"/>
              <a:t>F test is based not just on change in R</a:t>
            </a:r>
            <a:r>
              <a:rPr lang="en-US" baseline="30000" dirty="0"/>
              <a:t>2</a:t>
            </a:r>
            <a:r>
              <a:rPr lang="en-US" dirty="0"/>
              <a:t>, but upon</a:t>
            </a:r>
          </a:p>
        </p:txBody>
      </p:sp>
      <p:pic>
        <p:nvPicPr>
          <p:cNvPr id="28675" name="Picture 5" descr="latex-image-1"/>
          <p:cNvPicPr>
            <a:picLocks noChangeAspect="1" noChangeArrowheads="1"/>
          </p:cNvPicPr>
          <p:nvPr/>
        </p:nvPicPr>
        <p:blipFill>
          <a:blip r:embed="rId3"/>
          <a:srcRect/>
          <a:stretch>
            <a:fillRect/>
          </a:stretch>
        </p:blipFill>
        <p:spPr bwMode="auto">
          <a:xfrm>
            <a:off x="2209800" y="2438400"/>
            <a:ext cx="4051300" cy="1676400"/>
          </a:xfrm>
          <a:prstGeom prst="rect">
            <a:avLst/>
          </a:prstGeom>
          <a:noFill/>
          <a:ln w="9525">
            <a:noFill/>
            <a:miter lim="800000"/>
            <a:headEnd/>
            <a:tailEnd/>
          </a:ln>
        </p:spPr>
      </p:pic>
      <p:sp>
        <p:nvSpPr>
          <p:cNvPr id="28676" name="Rectangle 6"/>
          <p:cNvSpPr>
            <a:spLocks noChangeArrowheads="1"/>
          </p:cNvSpPr>
          <p:nvPr/>
        </p:nvSpPr>
        <p:spPr bwMode="auto">
          <a:xfrm>
            <a:off x="1862440" y="4765591"/>
            <a:ext cx="6174789" cy="646331"/>
          </a:xfrm>
          <a:prstGeom prst="rect">
            <a:avLst/>
          </a:prstGeom>
          <a:noFill/>
          <a:ln w="9525">
            <a:noFill/>
            <a:miter lim="800000"/>
            <a:headEnd/>
            <a:tailEnd/>
          </a:ln>
        </p:spPr>
        <p:txBody>
          <a:bodyPr wrap="square">
            <a:prstTxWarp prst="textNoShape">
              <a:avLst/>
            </a:prstTxWarp>
            <a:spAutoFit/>
          </a:bodyPr>
          <a:lstStyle/>
          <a:p>
            <a:r>
              <a:rPr lang="en-US" dirty="0"/>
              <a:t>Increase in explained variation expressed as a fraction</a:t>
            </a:r>
          </a:p>
          <a:p>
            <a:r>
              <a:rPr lang="en-US" dirty="0"/>
              <a:t>of the variation that the reduced model does </a:t>
            </a:r>
            <a:r>
              <a:rPr lang="en-US" i="1" dirty="0"/>
              <a:t>not</a:t>
            </a:r>
            <a:r>
              <a:rPr lang="en-US" dirty="0"/>
              <a:t> explain. </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2643903"/>
            <a:ext cx="8229600" cy="3792267"/>
          </a:xfrm>
        </p:spPr>
        <p:txBody>
          <a:bodyPr/>
          <a:lstStyle/>
          <a:p>
            <a:r>
              <a:rPr lang="en-US" dirty="0"/>
              <a:t>For any given sample size, the bigger </a:t>
            </a:r>
            <a:r>
              <a:rPr lang="en-US" i="1" dirty="0"/>
              <a:t>a</a:t>
            </a:r>
            <a:r>
              <a:rPr lang="en-US" dirty="0"/>
              <a:t> is, the bigger </a:t>
            </a:r>
            <a:r>
              <a:rPr lang="en-US" i="1" dirty="0"/>
              <a:t>F</a:t>
            </a:r>
            <a:r>
              <a:rPr lang="en-US" dirty="0"/>
              <a:t> becomes.</a:t>
            </a:r>
          </a:p>
          <a:p>
            <a:r>
              <a:rPr lang="en-US" dirty="0"/>
              <a:t>For any a ≠0, </a:t>
            </a:r>
            <a:r>
              <a:rPr lang="en-US" i="1" dirty="0"/>
              <a:t>F</a:t>
            </a:r>
            <a:r>
              <a:rPr lang="en-US" dirty="0"/>
              <a:t> increases as a function of </a:t>
            </a:r>
            <a:r>
              <a:rPr lang="en-US" i="1" dirty="0"/>
              <a:t>n.</a:t>
            </a:r>
            <a:endParaRPr lang="en-US" dirty="0"/>
          </a:p>
          <a:p>
            <a:r>
              <a:rPr lang="en-US" dirty="0"/>
              <a:t>So you can get a large </a:t>
            </a:r>
            <a:r>
              <a:rPr lang="en-US" i="1" dirty="0"/>
              <a:t>F</a:t>
            </a:r>
            <a:r>
              <a:rPr lang="en-US" dirty="0"/>
              <a:t> from strong results and a small sample, or from weak results and a large sample.</a:t>
            </a:r>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337" y="635109"/>
            <a:ext cx="4686300" cy="11303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04800"/>
            <a:ext cx="7772400" cy="1143000"/>
          </a:xfrm>
        </p:spPr>
        <p:txBody>
          <a:bodyPr/>
          <a:lstStyle/>
          <a:p>
            <a:r>
              <a:rPr lang="en-US" dirty="0"/>
              <a:t>Can express </a:t>
            </a:r>
            <a:r>
              <a:rPr lang="en-US" i="1" dirty="0"/>
              <a:t>a</a:t>
            </a:r>
            <a:r>
              <a:rPr lang="en-US" dirty="0"/>
              <a:t> in terms of </a:t>
            </a:r>
            <a:r>
              <a:rPr lang="en-US" i="1" dirty="0"/>
              <a:t>F</a:t>
            </a:r>
            <a:endParaRPr lang="en-US" dirty="0"/>
          </a:p>
        </p:txBody>
      </p:sp>
      <p:sp>
        <p:nvSpPr>
          <p:cNvPr id="30723" name="Rectangle 3"/>
          <p:cNvSpPr>
            <a:spLocks noGrp="1" noChangeArrowheads="1"/>
          </p:cNvSpPr>
          <p:nvPr>
            <p:ph type="body" idx="1"/>
          </p:nvPr>
        </p:nvSpPr>
        <p:spPr>
          <a:xfrm>
            <a:off x="457200" y="3352800"/>
            <a:ext cx="8153400" cy="3200400"/>
          </a:xfrm>
        </p:spPr>
        <p:txBody>
          <a:bodyPr/>
          <a:lstStyle/>
          <a:p>
            <a:r>
              <a:rPr lang="en-US" sz="2800" dirty="0"/>
              <a:t>Often, scientific journals just report </a:t>
            </a:r>
            <a:r>
              <a:rPr lang="en-US" sz="2800" i="1" dirty="0"/>
              <a:t>F</a:t>
            </a:r>
            <a:r>
              <a:rPr lang="en-US" sz="2800" dirty="0"/>
              <a:t>, numerator df =</a:t>
            </a:r>
            <a:r>
              <a:rPr lang="en-US" sz="2800" dirty="0" smtClean="0"/>
              <a:t> </a:t>
            </a:r>
            <a:r>
              <a:rPr lang="en-US" sz="2800" i="1" dirty="0" smtClean="0"/>
              <a:t>r</a:t>
            </a:r>
            <a:r>
              <a:rPr lang="en-US" sz="2800" dirty="0" smtClean="0"/>
              <a:t>, </a:t>
            </a:r>
            <a:r>
              <a:rPr lang="en-US" sz="2800" dirty="0"/>
              <a:t>denominator df = </a:t>
            </a:r>
            <a:r>
              <a:rPr lang="en-US" sz="2800" i="1" dirty="0"/>
              <a:t>(n-p),</a:t>
            </a:r>
            <a:r>
              <a:rPr lang="en-US" sz="2800" dirty="0"/>
              <a:t> and a </a:t>
            </a:r>
            <a:r>
              <a:rPr lang="en-US" sz="2800" i="1" dirty="0"/>
              <a:t>p</a:t>
            </a:r>
            <a:r>
              <a:rPr lang="en-US" sz="2800" dirty="0"/>
              <a:t>-value.</a:t>
            </a:r>
          </a:p>
          <a:p>
            <a:r>
              <a:rPr lang="en-US" sz="2800" dirty="0"/>
              <a:t>You can tell if it’s significant, but how strong are the results? Now you can calculate it.</a:t>
            </a:r>
          </a:p>
          <a:p>
            <a:r>
              <a:rPr lang="en-US" sz="2800" dirty="0"/>
              <a:t>This formula is</a:t>
            </a:r>
            <a:r>
              <a:rPr lang="en-US" sz="2800" dirty="0" smtClean="0"/>
              <a:t> less prone to rounding error than </a:t>
            </a:r>
            <a:r>
              <a:rPr lang="en-US" sz="2800" dirty="0"/>
              <a:t>the one in terms of R-squared values</a:t>
            </a:r>
          </a:p>
          <a:p>
            <a:endParaRPr lang="en-US" sz="2800"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119" y="1786492"/>
            <a:ext cx="3149600" cy="1054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dirty="0"/>
              <a:t>When you add </a:t>
            </a:r>
            <a:r>
              <a:rPr lang="en-US" dirty="0" smtClean="0"/>
              <a:t>explanatory variables </a:t>
            </a:r>
            <a:r>
              <a:rPr lang="en-US" dirty="0"/>
              <a:t>to a </a:t>
            </a:r>
            <a:r>
              <a:rPr lang="en-US" dirty="0" smtClean="0"/>
              <a:t>model (with observational data)</a:t>
            </a:r>
            <a:endParaRPr lang="en-US" dirty="0"/>
          </a:p>
        </p:txBody>
      </p:sp>
      <p:sp>
        <p:nvSpPr>
          <p:cNvPr id="31747"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dirty="0"/>
              <a:t>Statistical significance can appear when it was not present originally</a:t>
            </a:r>
          </a:p>
          <a:p>
            <a:pPr eaLnBrk="1" hangingPunct="1">
              <a:lnSpc>
                <a:spcPct val="90000"/>
              </a:lnSpc>
            </a:pPr>
            <a:r>
              <a:rPr lang="en-US" dirty="0"/>
              <a:t>Statistical significance that was originally present can disappear</a:t>
            </a:r>
          </a:p>
          <a:p>
            <a:pPr eaLnBrk="1" hangingPunct="1">
              <a:lnSpc>
                <a:spcPct val="90000"/>
              </a:lnSpc>
            </a:pPr>
            <a:r>
              <a:rPr lang="en-US" dirty="0"/>
              <a:t>Even the signs of the b coefficients can change, reversing the interpretation of how their variables are related to the </a:t>
            </a:r>
            <a:r>
              <a:rPr lang="en-US" dirty="0" smtClean="0"/>
              <a:t>response </a:t>
            </a:r>
            <a:r>
              <a:rPr lang="en-US" dirty="0"/>
              <a:t>variable</a:t>
            </a:r>
            <a:r>
              <a:rPr lang="en-US" dirty="0" smtClean="0"/>
              <a:t>.</a:t>
            </a:r>
          </a:p>
          <a:p>
            <a:pPr eaLnBrk="1" hangingPunct="1">
              <a:lnSpc>
                <a:spcPct val="90000"/>
              </a:lnSpc>
            </a:pPr>
            <a:r>
              <a:rPr lang="en-US" dirty="0" smtClean="0"/>
              <a:t>Technically, omitted variables cause regression coefficients to be inconsistent.</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2220"/>
            <a:ext cx="8229600" cy="3229436"/>
          </a:xfrm>
        </p:spPr>
        <p:txBody>
          <a:bodyPr/>
          <a:lstStyle/>
          <a:p>
            <a:r>
              <a:rPr lang="en-US" dirty="0" smtClean="0"/>
              <a:t>Are the x values really constants?</a:t>
            </a:r>
          </a:p>
          <a:p>
            <a:r>
              <a:rPr lang="en-US" dirty="0" smtClean="0"/>
              <a:t>Experimental versus observational data</a:t>
            </a:r>
          </a:p>
          <a:p>
            <a:r>
              <a:rPr lang="en-US" dirty="0" smtClean="0"/>
              <a:t>Omitted variables</a:t>
            </a:r>
          </a:p>
          <a:p>
            <a:r>
              <a:rPr lang="en-US" dirty="0" smtClean="0"/>
              <a:t>Measurement error in the explanatory variables</a:t>
            </a:r>
            <a:endParaRPr lang="en-US" dirty="0"/>
          </a:p>
        </p:txBody>
      </p:sp>
      <p:pic>
        <p:nvPicPr>
          <p:cNvPr id="6" name="Picture 5" descr="latex-image-1.pdf"/>
          <p:cNvPicPr>
            <a:picLocks noChangeAspect="1"/>
          </p:cNvPicPr>
          <p:nvPr/>
        </p:nvPicPr>
        <p:blipFill>
          <a:blip r:embed="rId2"/>
          <a:stretch>
            <a:fillRect/>
          </a:stretch>
        </p:blipFill>
        <p:spPr>
          <a:xfrm>
            <a:off x="457200" y="1387020"/>
            <a:ext cx="7797800" cy="482600"/>
          </a:xfrm>
          <a:prstGeom prst="rect">
            <a:avLst/>
          </a:prstGeom>
        </p:spPr>
      </p:pic>
      <p:sp>
        <p:nvSpPr>
          <p:cNvPr id="4" name="TextBox 3"/>
          <p:cNvSpPr txBox="1"/>
          <p:nvPr/>
        </p:nvSpPr>
        <p:spPr>
          <a:xfrm>
            <a:off x="2422805" y="66491"/>
            <a:ext cx="4391522" cy="769441"/>
          </a:xfrm>
          <a:prstGeom prst="rect">
            <a:avLst/>
          </a:prstGeom>
          <a:noFill/>
        </p:spPr>
        <p:txBody>
          <a:bodyPr wrap="none" rtlCol="0">
            <a:spAutoFit/>
          </a:bodyPr>
          <a:lstStyle/>
          <a:p>
            <a:r>
              <a:rPr lang="en-US" sz="4400" dirty="0" smtClean="0"/>
              <a:t>A few More Points</a:t>
            </a:r>
            <a:endParaRPr lang="en-US" sz="4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Regression Means Going Back </a:t>
            </a:r>
            <a:endParaRPr lang="en-US" dirty="0"/>
          </a:p>
        </p:txBody>
      </p:sp>
      <p:sp>
        <p:nvSpPr>
          <p:cNvPr id="3" name="Content Placeholder 2"/>
          <p:cNvSpPr>
            <a:spLocks noGrp="1"/>
          </p:cNvSpPr>
          <p:nvPr>
            <p:ph idx="1"/>
          </p:nvPr>
        </p:nvSpPr>
        <p:spPr>
          <a:xfrm>
            <a:off x="457200" y="1143000"/>
            <a:ext cx="8229600" cy="5715000"/>
          </a:xfrm>
        </p:spPr>
        <p:txBody>
          <a:bodyPr/>
          <a:lstStyle/>
          <a:p>
            <a:r>
              <a:rPr lang="en-US" dirty="0" smtClean="0"/>
              <a:t>Francis Galton (1822-1911) studied “Hereditary Genius” (1869) and other traits</a:t>
            </a:r>
          </a:p>
          <a:p>
            <a:r>
              <a:rPr lang="en-US" dirty="0" smtClean="0"/>
              <a:t>Heights of fathers and sons</a:t>
            </a:r>
          </a:p>
          <a:p>
            <a:pPr lvl="1"/>
            <a:r>
              <a:rPr lang="en-US" dirty="0" smtClean="0"/>
              <a:t>Sons of the tallest fathers tended to be taller than average, but shorter than their fathers</a:t>
            </a:r>
          </a:p>
          <a:p>
            <a:pPr lvl="1"/>
            <a:r>
              <a:rPr lang="en-US" dirty="0" smtClean="0"/>
              <a:t>Sons of the shortest fathers tended to be shorter than average, but taller than their fathers</a:t>
            </a:r>
          </a:p>
          <a:p>
            <a:r>
              <a:rPr lang="en-US" dirty="0" smtClean="0"/>
              <a:t>This kind of thing was observed for lots of traits.</a:t>
            </a:r>
          </a:p>
          <a:p>
            <a:r>
              <a:rPr lang="en-US" dirty="0" smtClean="0"/>
              <a:t>Galton was deeply concerned about “regression to mediocrity.”</a:t>
            </a:r>
          </a:p>
          <a:p>
            <a:pPr lvl="1"/>
            <a:endParaRPr lang="en-US" dirty="0" smtClean="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Recall Double Expectation</a:t>
            </a:r>
            <a:endParaRPr lang="en-US" dirty="0"/>
          </a:p>
        </p:txBody>
      </p:sp>
      <p:pic>
        <p:nvPicPr>
          <p:cNvPr id="7" name="Picture 6" descr="latex-image-1.pdf"/>
          <p:cNvPicPr>
            <a:picLocks noChangeAspect="1"/>
          </p:cNvPicPr>
          <p:nvPr/>
        </p:nvPicPr>
        <p:blipFill>
          <a:blip r:embed="rId2"/>
          <a:stretch>
            <a:fillRect/>
          </a:stretch>
        </p:blipFill>
        <p:spPr>
          <a:xfrm>
            <a:off x="2247900" y="2006600"/>
            <a:ext cx="4292600" cy="482600"/>
          </a:xfrm>
          <a:prstGeom prst="rect">
            <a:avLst/>
          </a:prstGeom>
        </p:spPr>
      </p:pic>
      <p:sp>
        <p:nvSpPr>
          <p:cNvPr id="8" name="TextBox 7"/>
          <p:cNvSpPr txBox="1"/>
          <p:nvPr/>
        </p:nvSpPr>
        <p:spPr>
          <a:xfrm>
            <a:off x="457200" y="3238500"/>
            <a:ext cx="7876375" cy="461665"/>
          </a:xfrm>
          <a:prstGeom prst="rect">
            <a:avLst/>
          </a:prstGeom>
          <a:noFill/>
        </p:spPr>
        <p:txBody>
          <a:bodyPr wrap="none" rtlCol="0">
            <a:spAutoFit/>
          </a:bodyPr>
          <a:lstStyle/>
          <a:p>
            <a:r>
              <a:rPr lang="en-US" sz="2400" dirty="0" smtClean="0"/>
              <a:t>E{Y} is a constant. E{Y|X} is a random variable, a function of X.</a:t>
            </a:r>
            <a:endParaRPr lang="en-US" sz="2400" dirty="0"/>
          </a:p>
        </p:txBody>
      </p:sp>
      <p:pic>
        <p:nvPicPr>
          <p:cNvPr id="10" name="Picture 9" descr="latex-image-1.pdf"/>
          <p:cNvPicPr>
            <a:picLocks noChangeAspect="1"/>
          </p:cNvPicPr>
          <p:nvPr/>
        </p:nvPicPr>
        <p:blipFill>
          <a:blip r:embed="rId3"/>
          <a:stretch>
            <a:fillRect/>
          </a:stretch>
        </p:blipFill>
        <p:spPr>
          <a:xfrm>
            <a:off x="215900" y="4464050"/>
            <a:ext cx="8636000" cy="11557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Beta-hat is (conditionally) unbiased</a:t>
            </a:r>
            <a:endParaRPr lang="en-US" dirty="0"/>
          </a:p>
        </p:txBody>
      </p:sp>
      <p:pic>
        <p:nvPicPr>
          <p:cNvPr id="3" name="Picture 2" descr="latex-image-1.pdf"/>
          <p:cNvPicPr>
            <a:picLocks noChangeAspect="1"/>
          </p:cNvPicPr>
          <p:nvPr/>
        </p:nvPicPr>
        <p:blipFill>
          <a:blip r:embed="rId2"/>
          <a:stretch>
            <a:fillRect/>
          </a:stretch>
        </p:blipFill>
        <p:spPr>
          <a:xfrm>
            <a:off x="2533650" y="1949450"/>
            <a:ext cx="3822700" cy="673100"/>
          </a:xfrm>
          <a:prstGeom prst="rect">
            <a:avLst/>
          </a:prstGeom>
        </p:spPr>
      </p:pic>
      <p:sp>
        <p:nvSpPr>
          <p:cNvPr id="5" name="TextBox 4"/>
          <p:cNvSpPr txBox="1"/>
          <p:nvPr/>
        </p:nvSpPr>
        <p:spPr>
          <a:xfrm>
            <a:off x="1917700" y="3670012"/>
            <a:ext cx="5152572" cy="584776"/>
          </a:xfrm>
          <a:prstGeom prst="rect">
            <a:avLst/>
          </a:prstGeom>
          <a:noFill/>
        </p:spPr>
        <p:txBody>
          <a:bodyPr wrap="none" rtlCol="0">
            <a:spAutoFit/>
          </a:bodyPr>
          <a:lstStyle/>
          <a:p>
            <a:r>
              <a:rPr lang="en-US" sz="3200" dirty="0" smtClean="0"/>
              <a:t>Unbiased unconditionally, too</a:t>
            </a:r>
            <a:endParaRPr lang="en-US" sz="3200" dirty="0"/>
          </a:p>
        </p:txBody>
      </p:sp>
      <p:pic>
        <p:nvPicPr>
          <p:cNvPr id="6" name="Picture 5" descr="latex-image-1.pdf"/>
          <p:cNvPicPr>
            <a:picLocks noChangeAspect="1"/>
          </p:cNvPicPr>
          <p:nvPr/>
        </p:nvPicPr>
        <p:blipFill>
          <a:blip r:embed="rId3"/>
          <a:stretch>
            <a:fillRect/>
          </a:stretch>
        </p:blipFill>
        <p:spPr>
          <a:xfrm>
            <a:off x="1233488" y="5132388"/>
            <a:ext cx="6858000" cy="5969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Perhaps Clearer</a:t>
            </a:r>
            <a:endParaRPr lang="en-US" dirty="0"/>
          </a:p>
        </p:txBody>
      </p:sp>
      <p:pic>
        <p:nvPicPr>
          <p:cNvPr id="4" name="Picture 3" descr="latex-image-1.pdf"/>
          <p:cNvPicPr>
            <a:picLocks noChangeAspect="1"/>
          </p:cNvPicPr>
          <p:nvPr/>
        </p:nvPicPr>
        <p:blipFill>
          <a:blip r:embed="rId2"/>
          <a:stretch>
            <a:fillRect/>
          </a:stretch>
        </p:blipFill>
        <p:spPr>
          <a:xfrm>
            <a:off x="736600" y="1673225"/>
            <a:ext cx="8153400" cy="47752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Conditional size α test, Critical region </a:t>
            </a:r>
            <a:r>
              <a:rPr lang="en-US" i="1" dirty="0" smtClean="0"/>
              <a:t>A</a:t>
            </a:r>
            <a:endParaRPr lang="en-US" i="1" dirty="0"/>
          </a:p>
        </p:txBody>
      </p:sp>
      <p:pic>
        <p:nvPicPr>
          <p:cNvPr id="3" name="Picture 2" descr="latex-image-1.pdf"/>
          <p:cNvPicPr>
            <a:picLocks noChangeAspect="1"/>
          </p:cNvPicPr>
          <p:nvPr/>
        </p:nvPicPr>
        <p:blipFill>
          <a:blip r:embed="rId2"/>
          <a:stretch>
            <a:fillRect/>
          </a:stretch>
        </p:blipFill>
        <p:spPr>
          <a:xfrm>
            <a:off x="2165350" y="1556208"/>
            <a:ext cx="4559300" cy="482600"/>
          </a:xfrm>
          <a:prstGeom prst="rect">
            <a:avLst/>
          </a:prstGeom>
        </p:spPr>
      </p:pic>
      <p:pic>
        <p:nvPicPr>
          <p:cNvPr id="6" name="Picture 5" descr="latex-image-1.pdf"/>
          <p:cNvPicPr>
            <a:picLocks noChangeAspect="1"/>
          </p:cNvPicPr>
          <p:nvPr/>
        </p:nvPicPr>
        <p:blipFill>
          <a:blip r:embed="rId3"/>
          <a:stretch>
            <a:fillRect/>
          </a:stretch>
        </p:blipFill>
        <p:spPr>
          <a:xfrm>
            <a:off x="256692" y="3008313"/>
            <a:ext cx="8648700" cy="31750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n-US" dirty="0"/>
              <a:t>Why predict </a:t>
            </a:r>
            <a:r>
              <a:rPr lang="en-US" dirty="0" smtClean="0"/>
              <a:t>a response variable </a:t>
            </a:r>
            <a:r>
              <a:rPr lang="en-US" dirty="0"/>
              <a:t>from </a:t>
            </a:r>
            <a:r>
              <a:rPr lang="en-US" dirty="0" smtClean="0"/>
              <a:t>an explanatory variable?</a:t>
            </a:r>
            <a:endParaRPr lang="en-US" dirty="0"/>
          </a:p>
        </p:txBody>
      </p:sp>
      <p:sp>
        <p:nvSpPr>
          <p:cNvPr id="109571" name="Rectangle 3"/>
          <p:cNvSpPr>
            <a:spLocks noGrp="1" noChangeArrowheads="1"/>
          </p:cNvSpPr>
          <p:nvPr>
            <p:ph type="body" idx="1"/>
          </p:nvPr>
        </p:nvSpPr>
        <p:spPr>
          <a:xfrm>
            <a:off x="457200" y="2318027"/>
            <a:ext cx="8229600" cy="2883452"/>
          </a:xfrm>
        </p:spPr>
        <p:txBody>
          <a:bodyPr/>
          <a:lstStyle/>
          <a:p>
            <a:r>
              <a:rPr lang="en-US" dirty="0"/>
              <a:t>There may be a practical reason for prediction (buy, make a claim, price of wheat).</a:t>
            </a:r>
          </a:p>
          <a:p>
            <a:r>
              <a:rPr lang="en-US" dirty="0"/>
              <a:t>It may be </a:t>
            </a:r>
            <a:r>
              <a:rPr lang="ja-JP" altLang="en-US" dirty="0"/>
              <a:t>“</a:t>
            </a:r>
            <a:r>
              <a:rPr lang="en-US" dirty="0"/>
              <a:t>science.</a:t>
            </a:r>
            <a:r>
              <a:rPr lang="ja-JP" altLang="en-US" dirty="0"/>
              <a:t>”</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r>
              <a:rPr lang="en-US" sz="3600"/>
              <a:t>Young smokers who buy contraband cigarettes tend to smoke more.</a:t>
            </a:r>
            <a:endParaRPr lang="en-US"/>
          </a:p>
        </p:txBody>
      </p:sp>
      <p:sp>
        <p:nvSpPr>
          <p:cNvPr id="112643" name="Rectangle 3"/>
          <p:cNvSpPr>
            <a:spLocks noGrp="1" noChangeArrowheads="1"/>
          </p:cNvSpPr>
          <p:nvPr>
            <p:ph type="body" idx="1"/>
          </p:nvPr>
        </p:nvSpPr>
        <p:spPr/>
        <p:txBody>
          <a:bodyPr/>
          <a:lstStyle/>
          <a:p>
            <a:endParaRPr lang="en-US" dirty="0"/>
          </a:p>
          <a:p>
            <a:r>
              <a:rPr lang="en-US" dirty="0"/>
              <a:t>What is explanatory </a:t>
            </a:r>
            <a:r>
              <a:rPr lang="en-US" dirty="0" smtClean="0"/>
              <a:t>variable, </a:t>
            </a:r>
            <a:r>
              <a:rPr lang="en-US" dirty="0"/>
              <a:t>response </a:t>
            </a:r>
            <a:r>
              <a:rPr lang="en-US" dirty="0" smtClean="0"/>
              <a:t>variable?</a:t>
            </a:r>
            <a:endParaRPr lang="en-US" dirty="0"/>
          </a:p>
          <a:p>
            <a:endParaRPr lang="en-US" dirty="0"/>
          </a:p>
          <a:p>
            <a:endParaRPr lang="en-US" dirty="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7188"/>
          </a:xfrm>
        </p:spPr>
        <p:txBody>
          <a:bodyPr>
            <a:normAutofit fontScale="90000"/>
          </a:bodyPr>
          <a:lstStyle/>
          <a:p>
            <a:r>
              <a:rPr lang="en-US" dirty="0"/>
              <a:t>Correlation versus </a:t>
            </a:r>
            <a:r>
              <a:rPr lang="en-US" dirty="0" smtClean="0"/>
              <a:t>causation</a:t>
            </a:r>
            <a:endParaRPr lang="en-US" dirty="0"/>
          </a:p>
        </p:txBody>
      </p:sp>
      <p:sp>
        <p:nvSpPr>
          <p:cNvPr id="3" name="Content Placeholder 2"/>
          <p:cNvSpPr>
            <a:spLocks noGrp="1"/>
          </p:cNvSpPr>
          <p:nvPr>
            <p:ph idx="1"/>
          </p:nvPr>
        </p:nvSpPr>
        <p:spPr>
          <a:xfrm>
            <a:off x="457200" y="1302026"/>
            <a:ext cx="8229600" cy="5390322"/>
          </a:xfrm>
        </p:spPr>
        <p:txBody>
          <a:bodyPr/>
          <a:lstStyle/>
          <a:p>
            <a:r>
              <a:rPr lang="en-US" dirty="0" smtClean="0"/>
              <a:t>Model is </a:t>
            </a:r>
          </a:p>
          <a:p>
            <a:r>
              <a:rPr lang="en-US" dirty="0" smtClean="0"/>
              <a:t>It looks like Y is being </a:t>
            </a:r>
            <a:r>
              <a:rPr lang="en-US" i="1" dirty="0" smtClean="0"/>
              <a:t>produced</a:t>
            </a:r>
            <a:r>
              <a:rPr lang="en-US" dirty="0" smtClean="0"/>
              <a:t> by a mathematical function of the explanatory variables plus a piece of random noise.</a:t>
            </a:r>
          </a:p>
          <a:p>
            <a:r>
              <a:rPr lang="en-US" dirty="0" smtClean="0"/>
              <a:t>And that’s the way people often interpret their results.</a:t>
            </a:r>
          </a:p>
          <a:p>
            <a:r>
              <a:rPr lang="en-US" dirty="0" smtClean="0"/>
              <a:t>People who exercise more tend to have better health.</a:t>
            </a:r>
          </a:p>
          <a:p>
            <a:r>
              <a:rPr lang="en-US" dirty="0" smtClean="0"/>
              <a:t>Middle aged men who wear hats are more likely to be bald.</a:t>
            </a:r>
            <a:endParaRPr lang="en-US" dirty="0"/>
          </a:p>
        </p:txBody>
      </p:sp>
      <p:pic>
        <p:nvPicPr>
          <p:cNvPr id="4" name="Picture 3" descr="latex-image-1.pdf"/>
          <p:cNvPicPr>
            <a:picLocks noChangeAspect="1"/>
          </p:cNvPicPr>
          <p:nvPr/>
        </p:nvPicPr>
        <p:blipFill>
          <a:blip r:embed="rId2"/>
          <a:stretch>
            <a:fillRect/>
          </a:stretch>
        </p:blipFill>
        <p:spPr>
          <a:xfrm>
            <a:off x="2552286" y="1522658"/>
            <a:ext cx="5078758" cy="312286"/>
          </a:xfrm>
          <a:prstGeom prst="rect">
            <a:avLst/>
          </a:prstGeom>
        </p:spPr>
      </p:pic>
    </p:spTree>
    <p:extLst>
      <p:ext uri="{BB962C8B-B14F-4D97-AF65-F5344CB8AC3E}">
        <p14:creationId xmlns:p14="http://schemas.microsoft.com/office/powerpoint/2010/main" val="2011687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r>
              <a:rPr lang="en-US"/>
              <a:t>Correlation is not the same as causation</a:t>
            </a:r>
          </a:p>
        </p:txBody>
      </p:sp>
      <p:sp>
        <p:nvSpPr>
          <p:cNvPr id="2" name="Oval 1"/>
          <p:cNvSpPr/>
          <p:nvPr/>
        </p:nvSpPr>
        <p:spPr>
          <a:xfrm>
            <a:off x="728870" y="2506870"/>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5" name="Oval 14"/>
          <p:cNvSpPr/>
          <p:nvPr/>
        </p:nvSpPr>
        <p:spPr>
          <a:xfrm>
            <a:off x="3726070" y="5353878"/>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C</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6" name="Oval 15"/>
          <p:cNvSpPr/>
          <p:nvPr/>
        </p:nvSpPr>
        <p:spPr>
          <a:xfrm>
            <a:off x="2623931" y="2506870"/>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7" name="Oval 16"/>
          <p:cNvSpPr/>
          <p:nvPr/>
        </p:nvSpPr>
        <p:spPr>
          <a:xfrm>
            <a:off x="4713357" y="2416313"/>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8" name="Oval 17"/>
          <p:cNvSpPr/>
          <p:nvPr/>
        </p:nvSpPr>
        <p:spPr>
          <a:xfrm>
            <a:off x="6668053" y="2416313"/>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9" name="Oval 18"/>
          <p:cNvSpPr/>
          <p:nvPr/>
        </p:nvSpPr>
        <p:spPr>
          <a:xfrm>
            <a:off x="1811130" y="4315792"/>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20" name="Oval 19"/>
          <p:cNvSpPr/>
          <p:nvPr/>
        </p:nvSpPr>
        <p:spPr>
          <a:xfrm>
            <a:off x="5585793" y="4315792"/>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cxnSp>
        <p:nvCxnSpPr>
          <p:cNvPr id="4" name="Straight Arrow Connector 3"/>
          <p:cNvCxnSpPr>
            <a:stCxn id="2" idx="6"/>
            <a:endCxn id="16" idx="2"/>
          </p:cNvCxnSpPr>
          <p:nvPr/>
        </p:nvCxnSpPr>
        <p:spPr>
          <a:xfrm>
            <a:off x="1811130" y="2926522"/>
            <a:ext cx="8128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17" idx="6"/>
            <a:endCxn id="18" idx="2"/>
          </p:cNvCxnSpPr>
          <p:nvPr/>
        </p:nvCxnSpPr>
        <p:spPr>
          <a:xfrm>
            <a:off x="5795617" y="2835965"/>
            <a:ext cx="8724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15" idx="1"/>
            <a:endCxn id="19" idx="5"/>
          </p:cNvCxnSpPr>
          <p:nvPr/>
        </p:nvCxnSpPr>
        <p:spPr>
          <a:xfrm flipH="1" flipV="1">
            <a:off x="2734897" y="5032183"/>
            <a:ext cx="1149666" cy="444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5" idx="7"/>
            <a:endCxn id="20" idx="3"/>
          </p:cNvCxnSpPr>
          <p:nvPr/>
        </p:nvCxnSpPr>
        <p:spPr>
          <a:xfrm flipV="1">
            <a:off x="4649837" y="5032183"/>
            <a:ext cx="1094449" cy="444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852557" y="44649"/>
            <a:ext cx="7231270" cy="3765826"/>
          </a:xfrm>
        </p:spPr>
        <p:txBody>
          <a:bodyPr>
            <a:normAutofit fontScale="90000"/>
          </a:bodyPr>
          <a:lstStyle/>
          <a:p>
            <a:pPr algn="l"/>
            <a:r>
              <a:rPr lang="en-US" b="1" dirty="0"/>
              <a:t>Confounding variable</a:t>
            </a:r>
            <a:r>
              <a:rPr lang="en-US" dirty="0"/>
              <a:t>: A variable that </a:t>
            </a:r>
            <a:r>
              <a:rPr lang="en-US" dirty="0" smtClean="0"/>
              <a:t>is associated with </a:t>
            </a:r>
            <a:r>
              <a:rPr lang="en-US" dirty="0"/>
              <a:t>both </a:t>
            </a:r>
            <a:r>
              <a:rPr lang="en-US" dirty="0" smtClean="0"/>
              <a:t>the explanatory variable </a:t>
            </a:r>
            <a:r>
              <a:rPr lang="en-US" dirty="0"/>
              <a:t>and </a:t>
            </a:r>
            <a:r>
              <a:rPr lang="en-US" dirty="0" smtClean="0"/>
              <a:t>the response variable, </a:t>
            </a:r>
            <a:r>
              <a:rPr lang="en-US" dirty="0"/>
              <a:t>causing a misleading relationship between them.</a:t>
            </a:r>
          </a:p>
        </p:txBody>
      </p:sp>
      <p:sp>
        <p:nvSpPr>
          <p:cNvPr id="8" name="Oval 7"/>
          <p:cNvSpPr/>
          <p:nvPr/>
        </p:nvSpPr>
        <p:spPr>
          <a:xfrm>
            <a:off x="6506635" y="5561135"/>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C</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9" name="Oval 8"/>
          <p:cNvSpPr/>
          <p:nvPr/>
        </p:nvSpPr>
        <p:spPr>
          <a:xfrm>
            <a:off x="5142167" y="4646304"/>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0" name="Oval 9"/>
          <p:cNvSpPr/>
          <p:nvPr/>
        </p:nvSpPr>
        <p:spPr>
          <a:xfrm>
            <a:off x="7322532" y="4151556"/>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cxnSp>
        <p:nvCxnSpPr>
          <p:cNvPr id="3" name="Curved Connector 2"/>
          <p:cNvCxnSpPr>
            <a:stCxn id="9" idx="3"/>
            <a:endCxn id="8" idx="3"/>
          </p:cNvCxnSpPr>
          <p:nvPr/>
        </p:nvCxnSpPr>
        <p:spPr>
          <a:xfrm rot="16200000" flipH="1">
            <a:off x="5525479" y="5137876"/>
            <a:ext cx="914831" cy="1364468"/>
          </a:xfrm>
          <a:prstGeom prst="curvedConnector3">
            <a:avLst>
              <a:gd name="adj1" fmla="val 138424"/>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6736" name="Straight Arrow Connector 116735"/>
          <p:cNvCxnSpPr>
            <a:stCxn id="8" idx="7"/>
            <a:endCxn id="10" idx="4"/>
          </p:cNvCxnSpPr>
          <p:nvPr/>
        </p:nvCxnSpPr>
        <p:spPr>
          <a:xfrm flipV="1">
            <a:off x="7430402" y="4990860"/>
            <a:ext cx="433260" cy="6931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1620920" y="5746139"/>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C</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35" name="Oval 34"/>
          <p:cNvSpPr/>
          <p:nvPr/>
        </p:nvSpPr>
        <p:spPr>
          <a:xfrm>
            <a:off x="815964" y="4089961"/>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36" name="Oval 35"/>
          <p:cNvSpPr/>
          <p:nvPr/>
        </p:nvSpPr>
        <p:spPr>
          <a:xfrm>
            <a:off x="2556876" y="4094922"/>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cxnSp>
        <p:nvCxnSpPr>
          <p:cNvPr id="37" name="Straight Arrow Connector 36"/>
          <p:cNvCxnSpPr>
            <a:stCxn id="34" idx="1"/>
            <a:endCxn id="35" idx="4"/>
          </p:cNvCxnSpPr>
          <p:nvPr/>
        </p:nvCxnSpPr>
        <p:spPr>
          <a:xfrm flipH="1" flipV="1">
            <a:off x="1357094" y="4929265"/>
            <a:ext cx="422319" cy="939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4" idx="7"/>
          </p:cNvCxnSpPr>
          <p:nvPr/>
        </p:nvCxnSpPr>
        <p:spPr>
          <a:xfrm flipV="1">
            <a:off x="2544687" y="4934226"/>
            <a:ext cx="350941" cy="9348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2450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Mozart Effect</a:t>
            </a:r>
          </a:p>
        </p:txBody>
      </p:sp>
      <p:sp>
        <p:nvSpPr>
          <p:cNvPr id="117763" name="Rectangle 3"/>
          <p:cNvSpPr>
            <a:spLocks noGrp="1" noChangeArrowheads="1"/>
          </p:cNvSpPr>
          <p:nvPr>
            <p:ph type="body" idx="1"/>
          </p:nvPr>
        </p:nvSpPr>
        <p:spPr/>
        <p:txBody>
          <a:bodyPr/>
          <a:lstStyle/>
          <a:p>
            <a:pPr>
              <a:lnSpc>
                <a:spcPct val="90000"/>
              </a:lnSpc>
            </a:pPr>
            <a:r>
              <a:rPr lang="en-US" sz="2800"/>
              <a:t>Babies who listen to classical music tend to do better in school later on.</a:t>
            </a:r>
          </a:p>
          <a:p>
            <a:pPr>
              <a:lnSpc>
                <a:spcPct val="90000"/>
              </a:lnSpc>
            </a:pPr>
            <a:endParaRPr lang="en-US" sz="2800"/>
          </a:p>
          <a:p>
            <a:pPr>
              <a:lnSpc>
                <a:spcPct val="90000"/>
              </a:lnSpc>
            </a:pPr>
            <a:r>
              <a:rPr lang="en-US" sz="2800"/>
              <a:t>Does this mean parents should play classical music for their babies?</a:t>
            </a:r>
          </a:p>
          <a:p>
            <a:pPr>
              <a:lnSpc>
                <a:spcPct val="90000"/>
              </a:lnSpc>
            </a:pPr>
            <a:endParaRPr lang="en-US" sz="2800"/>
          </a:p>
          <a:p>
            <a:pPr>
              <a:lnSpc>
                <a:spcPct val="90000"/>
              </a:lnSpc>
            </a:pPr>
            <a:r>
              <a:rPr lang="en-US" sz="2800"/>
              <a:t>Please comment. </a:t>
            </a:r>
            <a:r>
              <a:rPr lang="en-US" sz="2000">
                <a:latin typeface="American Typewriter Light" charset="0"/>
              </a:rPr>
              <a:t>(What is one possible confounding variable?)</a:t>
            </a:r>
            <a:endParaRPr lang="en-US" sz="2800"/>
          </a:p>
          <a:p>
            <a:pPr>
              <a:lnSpc>
                <a:spcPct val="90000"/>
              </a:lnSpc>
            </a:pPr>
            <a:endParaRPr 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8324"/>
          </a:xfrm>
        </p:spPr>
        <p:txBody>
          <a:bodyPr>
            <a:normAutofit/>
          </a:bodyPr>
          <a:lstStyle/>
          <a:p>
            <a:r>
              <a:rPr lang="en-US" sz="3600" dirty="0" smtClean="0"/>
              <a:t>Measure the same thing twice, with error</a:t>
            </a:r>
            <a:endParaRPr lang="en-US" sz="3600" dirty="0"/>
          </a:p>
        </p:txBody>
      </p:sp>
      <p:pic>
        <p:nvPicPr>
          <p:cNvPr id="3" name="Picture 2" descr="latex-image-1.pdf"/>
          <p:cNvPicPr>
            <a:picLocks noChangeAspect="1"/>
          </p:cNvPicPr>
          <p:nvPr/>
        </p:nvPicPr>
        <p:blipFill>
          <a:blip r:embed="rId2"/>
          <a:stretch>
            <a:fillRect/>
          </a:stretch>
        </p:blipFill>
        <p:spPr>
          <a:xfrm>
            <a:off x="3098823" y="1124683"/>
            <a:ext cx="3060700" cy="1092200"/>
          </a:xfrm>
          <a:prstGeom prst="rect">
            <a:avLst/>
          </a:prstGeom>
        </p:spPr>
      </p:pic>
      <p:pic>
        <p:nvPicPr>
          <p:cNvPr id="4" name="Picture 3" descr="latex-image-1.pdf"/>
          <p:cNvPicPr>
            <a:picLocks noChangeAspect="1"/>
          </p:cNvPicPr>
          <p:nvPr/>
        </p:nvPicPr>
        <p:blipFill>
          <a:blip r:embed="rId3"/>
          <a:stretch>
            <a:fillRect/>
          </a:stretch>
        </p:blipFill>
        <p:spPr>
          <a:xfrm>
            <a:off x="886769" y="2816225"/>
            <a:ext cx="2705100" cy="546100"/>
          </a:xfrm>
          <a:prstGeom prst="rect">
            <a:avLst/>
          </a:prstGeom>
        </p:spPr>
      </p:pic>
      <p:pic>
        <p:nvPicPr>
          <p:cNvPr id="5" name="Picture 4" descr="latex-image-1.pdf"/>
          <p:cNvPicPr>
            <a:picLocks noChangeAspect="1"/>
          </p:cNvPicPr>
          <p:nvPr/>
        </p:nvPicPr>
        <p:blipFill>
          <a:blip r:embed="rId4"/>
          <a:stretch>
            <a:fillRect/>
          </a:stretch>
        </p:blipFill>
        <p:spPr>
          <a:xfrm>
            <a:off x="886769" y="3633440"/>
            <a:ext cx="6223000" cy="520700"/>
          </a:xfrm>
          <a:prstGeom prst="rect">
            <a:avLst/>
          </a:prstGeom>
        </p:spPr>
      </p:pic>
      <p:pic>
        <p:nvPicPr>
          <p:cNvPr id="7" name="Picture 6" descr="latex-image-1.pdf"/>
          <p:cNvPicPr>
            <a:picLocks noChangeAspect="1"/>
          </p:cNvPicPr>
          <p:nvPr/>
        </p:nvPicPr>
        <p:blipFill>
          <a:blip r:embed="rId5"/>
          <a:stretch>
            <a:fillRect/>
          </a:stretch>
        </p:blipFill>
        <p:spPr>
          <a:xfrm>
            <a:off x="681038" y="5164138"/>
            <a:ext cx="7594600" cy="9398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2405"/>
          </a:xfrm>
        </p:spPr>
        <p:txBody>
          <a:bodyPr>
            <a:normAutofit fontScale="90000"/>
          </a:bodyPr>
          <a:lstStyle/>
          <a:p>
            <a:r>
              <a:rPr lang="en-US" dirty="0" smtClean="0"/>
              <a:t>Parents’</a:t>
            </a:r>
            <a:r>
              <a:rPr lang="en-US" altLang="ja-JP" dirty="0" smtClean="0"/>
              <a:t> </a:t>
            </a:r>
            <a:r>
              <a:rPr lang="en-US" dirty="0" smtClean="0"/>
              <a:t>education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question is DOES THIS MEAN.  Answer the question. Expressing an opinion, </a:t>
            </a:r>
            <a:r>
              <a:rPr lang="en-US" dirty="0" smtClean="0"/>
              <a:t>yes </a:t>
            </a:r>
            <a:r>
              <a:rPr lang="en-US" dirty="0"/>
              <a:t>or no gets a zero unless at least one potential confounding variable is </a:t>
            </a:r>
            <a:r>
              <a:rPr lang="en-US" dirty="0" smtClean="0"/>
              <a:t>mentioned</a:t>
            </a:r>
            <a:r>
              <a:rPr lang="en-US" dirty="0"/>
              <a:t>.</a:t>
            </a:r>
          </a:p>
          <a:p>
            <a:endParaRPr lang="en-US" dirty="0"/>
          </a:p>
          <a:p>
            <a:r>
              <a:rPr lang="en-US" dirty="0"/>
              <a:t>It may be that it</a:t>
            </a:r>
            <a:r>
              <a:rPr lang="ja-JP" altLang="en-US" dirty="0"/>
              <a:t>’</a:t>
            </a:r>
            <a:r>
              <a:rPr lang="en-US" dirty="0"/>
              <a:t>s helpful to play classical music for babies. The point is that this </a:t>
            </a:r>
            <a:r>
              <a:rPr lang="en-US" dirty="0" smtClean="0"/>
              <a:t>study </a:t>
            </a:r>
            <a:r>
              <a:rPr lang="en-US" dirty="0"/>
              <a:t>does not provide good evidence.</a:t>
            </a:r>
          </a:p>
          <a:p>
            <a:endParaRPr lang="en-US" dirty="0"/>
          </a:p>
        </p:txBody>
      </p:sp>
    </p:spTree>
    <p:extLst>
      <p:ext uri="{BB962C8B-B14F-4D97-AF65-F5344CB8AC3E}">
        <p14:creationId xmlns:p14="http://schemas.microsoft.com/office/powerpoint/2010/main" val="4886099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Hypothetical study</a:t>
            </a:r>
          </a:p>
        </p:txBody>
      </p:sp>
      <p:sp>
        <p:nvSpPr>
          <p:cNvPr id="119811" name="Rectangle 3"/>
          <p:cNvSpPr>
            <a:spLocks noGrp="1" noChangeArrowheads="1"/>
          </p:cNvSpPr>
          <p:nvPr>
            <p:ph type="body" idx="1"/>
          </p:nvPr>
        </p:nvSpPr>
        <p:spPr/>
        <p:txBody>
          <a:bodyPr/>
          <a:lstStyle/>
          <a:p>
            <a:r>
              <a:rPr lang="en-US" sz="2400" dirty="0"/>
              <a:t>Subjects are babies in an orphanage (maybe in Haiti) awaiting adoption in Canada. All are </a:t>
            </a:r>
            <a:r>
              <a:rPr lang="en-US" sz="2400" dirty="0" smtClean="0"/>
              <a:t>assigned to adoptive parents, but are </a:t>
            </a:r>
            <a:r>
              <a:rPr lang="en-US" sz="2400" dirty="0"/>
              <a:t>waiting for the paperwork to clear.</a:t>
            </a:r>
          </a:p>
          <a:p>
            <a:r>
              <a:rPr lang="en-US" sz="2400" dirty="0"/>
              <a:t>They all wear headphones 5 hours a day. Randomly assigned to classical, rock, hip-hop or nature sounds. Same volume</a:t>
            </a:r>
            <a:r>
              <a:rPr lang="en-US" sz="2400" dirty="0" smtClean="0"/>
              <a:t>.</a:t>
            </a:r>
          </a:p>
          <a:p>
            <a:r>
              <a:rPr lang="en-US" sz="2400" dirty="0" smtClean="0"/>
              <a:t>Carefully keep experimental condition secret from everyone</a:t>
            </a:r>
            <a:endParaRPr lang="en-US" sz="2400" dirty="0"/>
          </a:p>
          <a:p>
            <a:r>
              <a:rPr lang="en-US" sz="2400" dirty="0"/>
              <a:t>Assess academic progress in JK, SJ, Grade 4.</a:t>
            </a:r>
          </a:p>
          <a:p>
            <a:r>
              <a:rPr lang="en-US" sz="2400" dirty="0"/>
              <a:t>Suppose </a:t>
            </a:r>
            <a:r>
              <a:rPr lang="en-US" sz="2400" dirty="0" smtClean="0"/>
              <a:t>the classical music babies do better in school later on. </a:t>
            </a:r>
            <a:r>
              <a:rPr lang="en-US" sz="2400" dirty="0"/>
              <a:t>What are some potential confounding variables?</a:t>
            </a:r>
            <a:endParaRPr lang="en-US"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fontScale="90000"/>
          </a:bodyPr>
          <a:lstStyle/>
          <a:p>
            <a:r>
              <a:rPr lang="en-US"/>
              <a:t>Experimental vs. Observational studies</a:t>
            </a:r>
          </a:p>
        </p:txBody>
      </p:sp>
      <p:sp>
        <p:nvSpPr>
          <p:cNvPr id="124931" name="Rectangle 3"/>
          <p:cNvSpPr>
            <a:spLocks noGrp="1" noChangeArrowheads="1"/>
          </p:cNvSpPr>
          <p:nvPr>
            <p:ph type="body" idx="1"/>
          </p:nvPr>
        </p:nvSpPr>
        <p:spPr/>
        <p:txBody>
          <a:bodyPr/>
          <a:lstStyle/>
          <a:p>
            <a:pPr>
              <a:lnSpc>
                <a:spcPct val="90000"/>
              </a:lnSpc>
            </a:pPr>
            <a:r>
              <a:rPr lang="en-US" sz="2800" b="1" dirty="0"/>
              <a:t>Observational</a:t>
            </a:r>
            <a:r>
              <a:rPr lang="en-US" sz="2800" dirty="0"/>
              <a:t>: </a:t>
            </a:r>
            <a:r>
              <a:rPr lang="en-US" sz="2800" dirty="0" smtClean="0"/>
              <a:t>Explanatory, response variable </a:t>
            </a:r>
            <a:r>
              <a:rPr lang="en-US" sz="2800" dirty="0"/>
              <a:t>just observed and recorded</a:t>
            </a:r>
          </a:p>
          <a:p>
            <a:pPr>
              <a:lnSpc>
                <a:spcPct val="90000"/>
              </a:lnSpc>
            </a:pPr>
            <a:r>
              <a:rPr lang="en-US" sz="2800" b="1" dirty="0"/>
              <a:t>Experimental</a:t>
            </a:r>
            <a:r>
              <a:rPr lang="en-US" sz="2800" dirty="0"/>
              <a:t>: Cases randomly assigned to values of </a:t>
            </a:r>
            <a:r>
              <a:rPr lang="en-US" sz="2800" dirty="0" smtClean="0"/>
              <a:t>the explanatory variable</a:t>
            </a:r>
            <a:endParaRPr lang="en-US" sz="2800" dirty="0"/>
          </a:p>
          <a:p>
            <a:pPr>
              <a:lnSpc>
                <a:spcPct val="90000"/>
              </a:lnSpc>
            </a:pPr>
            <a:r>
              <a:rPr lang="en-US" sz="2800" dirty="0"/>
              <a:t>Only a true experimental study can establish a causal connection between </a:t>
            </a:r>
            <a:r>
              <a:rPr lang="en-US" sz="2800" dirty="0" smtClean="0"/>
              <a:t>explanatory variable </a:t>
            </a:r>
            <a:r>
              <a:rPr lang="en-US" sz="2800" dirty="0"/>
              <a:t>and </a:t>
            </a:r>
            <a:r>
              <a:rPr lang="en-US" sz="2800" dirty="0" smtClean="0"/>
              <a:t>response variable.</a:t>
            </a:r>
            <a:endParaRPr lang="en-US" sz="2800" dirty="0"/>
          </a:p>
          <a:p>
            <a:pPr>
              <a:lnSpc>
                <a:spcPct val="90000"/>
              </a:lnSpc>
            </a:pPr>
            <a:endParaRPr lang="en-US" sz="2800" dirty="0"/>
          </a:p>
          <a:p>
            <a:pPr>
              <a:lnSpc>
                <a:spcPct val="90000"/>
              </a:lnSpc>
            </a:pPr>
            <a:r>
              <a:rPr lang="en-US" sz="2000" dirty="0"/>
              <a:t>Maybe we should talk about observational </a:t>
            </a:r>
            <a:r>
              <a:rPr lang="en-US" sz="2000" dirty="0" err="1"/>
              <a:t>vs</a:t>
            </a:r>
            <a:r>
              <a:rPr lang="en-US" sz="2000" dirty="0"/>
              <a:t> experimental </a:t>
            </a:r>
            <a:r>
              <a:rPr lang="en-US" sz="2000" u="sng" dirty="0"/>
              <a:t>variables.</a:t>
            </a:r>
          </a:p>
          <a:p>
            <a:pPr>
              <a:lnSpc>
                <a:spcPct val="90000"/>
              </a:lnSpc>
            </a:pPr>
            <a:r>
              <a:rPr lang="en-US" sz="2000" dirty="0"/>
              <a:t>Watch it: Confounding variables can creep back in.</a:t>
            </a:r>
            <a:endParaRPr lang="en-US" sz="2800" dirty="0"/>
          </a:p>
          <a:p>
            <a:pPr>
              <a:lnSpc>
                <a:spcPct val="90000"/>
              </a:lnSpc>
            </a:pPr>
            <a:endParaRPr lang="en-US"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ignore measurement error in the explanatory variables</a:t>
            </a:r>
            <a:endParaRPr lang="en-US" dirty="0"/>
          </a:p>
        </p:txBody>
      </p:sp>
      <p:sp>
        <p:nvSpPr>
          <p:cNvPr id="3" name="Content Placeholder 2"/>
          <p:cNvSpPr>
            <a:spLocks noGrp="1"/>
          </p:cNvSpPr>
          <p:nvPr>
            <p:ph idx="1"/>
          </p:nvPr>
        </p:nvSpPr>
        <p:spPr>
          <a:xfrm>
            <a:off x="457200" y="1600200"/>
            <a:ext cx="8229600" cy="5114235"/>
          </a:xfrm>
        </p:spPr>
        <p:txBody>
          <a:bodyPr>
            <a:normAutofit/>
          </a:bodyPr>
          <a:lstStyle/>
          <a:p>
            <a:r>
              <a:rPr lang="en-US" sz="2800" dirty="0" smtClean="0"/>
              <a:t>Disaster if the (true) variable for which you are trying to control is correlated with the variable you’re trying to test.</a:t>
            </a:r>
          </a:p>
          <a:p>
            <a:pPr lvl="1"/>
            <a:r>
              <a:rPr lang="en-US" sz="2400" dirty="0" smtClean="0"/>
              <a:t>Inconsistent estimation</a:t>
            </a:r>
          </a:p>
          <a:p>
            <a:pPr lvl="1"/>
            <a:r>
              <a:rPr lang="en-US" sz="2400" dirty="0" smtClean="0"/>
              <a:t>Inflation of Type I error rate</a:t>
            </a:r>
          </a:p>
          <a:p>
            <a:r>
              <a:rPr lang="en-US" sz="2800" dirty="0"/>
              <a:t>Worse when there’s a lot of error in the variable(s) for which you are trying to control</a:t>
            </a:r>
            <a:r>
              <a:rPr lang="en-US" sz="2800" dirty="0" smtClean="0"/>
              <a:t>.</a:t>
            </a:r>
          </a:p>
          <a:p>
            <a:r>
              <a:rPr lang="en-US" sz="2800" dirty="0" smtClean="0"/>
              <a:t>Type I error rate can approach one as </a:t>
            </a:r>
            <a:r>
              <a:rPr lang="en-US" sz="2800" i="1" dirty="0" smtClean="0"/>
              <a:t>n</a:t>
            </a:r>
            <a:r>
              <a:rPr lang="en-US" sz="2800" dirty="0" smtClean="0"/>
              <a:t> increases.</a:t>
            </a:r>
          </a:p>
          <a:p>
            <a:pPr marL="0" indent="0">
              <a:buNone/>
            </a:pPr>
            <a:endParaRPr lang="en-US" dirty="0" smtClean="0"/>
          </a:p>
          <a:p>
            <a:endParaRPr lang="en-US" dirty="0"/>
          </a:p>
        </p:txBody>
      </p:sp>
    </p:spTree>
    <p:extLst>
      <p:ext uri="{BB962C8B-B14F-4D97-AF65-F5344CB8AC3E}">
        <p14:creationId xmlns:p14="http://schemas.microsoft.com/office/powerpoint/2010/main" val="721270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229600" cy="4926496"/>
          </a:xfrm>
        </p:spPr>
        <p:txBody>
          <a:bodyPr>
            <a:normAutofit lnSpcReduction="10000"/>
          </a:bodyPr>
          <a:lstStyle/>
          <a:p>
            <a:r>
              <a:rPr lang="en-US" dirty="0" smtClean="0"/>
              <a:t>Even controlling for parents’ education and income, children from a particular racial group tend to do worse than average in school.</a:t>
            </a:r>
          </a:p>
          <a:p>
            <a:endParaRPr lang="en-US" dirty="0"/>
          </a:p>
          <a:p>
            <a:r>
              <a:rPr lang="en-US" i="1" dirty="0" smtClean="0"/>
              <a:t>Oh really?  How did you control for education and income?</a:t>
            </a:r>
          </a:p>
          <a:p>
            <a:r>
              <a:rPr lang="en-US" dirty="0" smtClean="0"/>
              <a:t>I did a regression.</a:t>
            </a:r>
          </a:p>
          <a:p>
            <a:r>
              <a:rPr lang="en-US" i="1" dirty="0" smtClean="0"/>
              <a:t>How did you deal with measurement error?</a:t>
            </a:r>
          </a:p>
          <a:p>
            <a:r>
              <a:rPr lang="en-US" dirty="0" smtClean="0"/>
              <a:t>Huh?</a:t>
            </a:r>
            <a:endParaRPr lang="en-US" dirty="0"/>
          </a:p>
        </p:txBody>
      </p:sp>
    </p:spTree>
    <p:extLst>
      <p:ext uri="{BB962C8B-B14F-4D97-AF65-F5344CB8AC3E}">
        <p14:creationId xmlns:p14="http://schemas.microsoft.com/office/powerpoint/2010/main" val="4270061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 it’s not a problem</a:t>
            </a:r>
            <a:endParaRPr lang="en-US" dirty="0"/>
          </a:p>
        </p:txBody>
      </p:sp>
      <p:sp>
        <p:nvSpPr>
          <p:cNvPr id="3" name="Content Placeholder 2"/>
          <p:cNvSpPr>
            <a:spLocks noGrp="1"/>
          </p:cNvSpPr>
          <p:nvPr>
            <p:ph idx="1"/>
          </p:nvPr>
        </p:nvSpPr>
        <p:spPr/>
        <p:txBody>
          <a:bodyPr/>
          <a:lstStyle/>
          <a:p>
            <a:r>
              <a:rPr lang="en-US" dirty="0"/>
              <a:t>Not as serious </a:t>
            </a:r>
            <a:r>
              <a:rPr lang="en-US" dirty="0" smtClean="0"/>
              <a:t>for experimental </a:t>
            </a:r>
            <a:r>
              <a:rPr lang="en-US" dirty="0"/>
              <a:t>studies, because random assignment erases correlation between explanatory variables.</a:t>
            </a:r>
          </a:p>
          <a:p>
            <a:r>
              <a:rPr lang="en-US" dirty="0" smtClean="0"/>
              <a:t>For pure prediction (not for understanding) standard tools are fine with observational data.</a:t>
            </a:r>
            <a:endParaRPr lang="en-US" dirty="0"/>
          </a:p>
        </p:txBody>
      </p:sp>
    </p:spTree>
    <p:extLst>
      <p:ext uri="{BB962C8B-B14F-4D97-AF65-F5344CB8AC3E}">
        <p14:creationId xmlns:p14="http://schemas.microsoft.com/office/powerpoint/2010/main" val="25050054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measurement error</a:t>
            </a:r>
            <a:endParaRPr lang="en-US" dirty="0"/>
          </a:p>
        </p:txBody>
      </p:sp>
      <p:sp>
        <p:nvSpPr>
          <p:cNvPr id="3" name="Content Placeholder 2"/>
          <p:cNvSpPr>
            <a:spLocks noGrp="1"/>
          </p:cNvSpPr>
          <p:nvPr>
            <p:ph idx="1"/>
          </p:nvPr>
        </p:nvSpPr>
        <p:spPr/>
        <p:txBody>
          <a:bodyPr/>
          <a:lstStyle/>
          <a:p>
            <a:r>
              <a:rPr lang="en-US" dirty="0"/>
              <a:t>R. J. Carroll et al. (2006) </a:t>
            </a:r>
            <a:r>
              <a:rPr lang="en-US" i="1" dirty="0"/>
              <a:t>Measurement Error</a:t>
            </a:r>
          </a:p>
          <a:p>
            <a:r>
              <a:rPr lang="en-US" i="1" dirty="0"/>
              <a:t>in Nonlinear </a:t>
            </a:r>
            <a:r>
              <a:rPr lang="en-US" i="1" dirty="0" smtClean="0"/>
              <a:t>Models</a:t>
            </a:r>
          </a:p>
          <a:p>
            <a:endParaRPr lang="en-US" dirty="0" smtClean="0"/>
          </a:p>
          <a:p>
            <a:r>
              <a:rPr lang="en-US" dirty="0" smtClean="0"/>
              <a:t>W. Fuller (1987) </a:t>
            </a:r>
            <a:r>
              <a:rPr lang="en-US" i="1" dirty="0" smtClean="0"/>
              <a:t>Measurement error models</a:t>
            </a:r>
            <a:r>
              <a:rPr lang="en-US" dirty="0" smtClean="0"/>
              <a:t>.</a:t>
            </a:r>
          </a:p>
          <a:p>
            <a:endParaRPr lang="en-US" dirty="0" smtClean="0"/>
          </a:p>
          <a:p>
            <a:r>
              <a:rPr lang="en-US" dirty="0" smtClean="0"/>
              <a:t>P. Gustafson (2004) </a:t>
            </a:r>
            <a:r>
              <a:rPr lang="en-US" i="1" dirty="0" smtClean="0"/>
              <a:t>Measurement error and misclassification in statistics and epidemiology</a:t>
            </a:r>
            <a:endParaRPr lang="en-US" i="1" dirty="0"/>
          </a:p>
        </p:txBody>
      </p:sp>
    </p:spTree>
    <p:extLst>
      <p:ext uri="{BB962C8B-B14F-4D97-AF65-F5344CB8AC3E}">
        <p14:creationId xmlns:p14="http://schemas.microsoft.com/office/powerpoint/2010/main" val="28970582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Information</a:t>
            </a:r>
            <a:endParaRPr lang="en-US" dirty="0"/>
          </a:p>
        </p:txBody>
      </p:sp>
      <p:sp>
        <p:nvSpPr>
          <p:cNvPr id="3" name="Content Placeholder 2"/>
          <p:cNvSpPr txBox="1">
            <a:spLocks/>
          </p:cNvSpPr>
          <p:nvPr/>
        </p:nvSpPr>
        <p:spPr bwMode="auto">
          <a:xfrm>
            <a:off x="685800" y="2667000"/>
            <a:ext cx="7770813" cy="2743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This slide show was prepared by Jerry Brunner, Department of</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Statistics, University of Toronto. It is licensed under a Creative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Commons Attribution -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ShareAlike</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3.0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Unported</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License. Use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any part of it as you like and share the result freely. These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Powerpoint</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slides will be available from the course website: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http://www.utstat.toronto.edu/brunner/oldclass/appliedf12</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78"/>
            <a:ext cx="9144000" cy="1371282"/>
          </a:xfrm>
        </p:spPr>
        <p:txBody>
          <a:bodyPr>
            <a:normAutofit fontScale="90000"/>
          </a:bodyPr>
          <a:lstStyle/>
          <a:p>
            <a:r>
              <a:rPr lang="en-US" dirty="0" smtClean="0"/>
              <a:t>Conditional distribution of </a:t>
            </a:r>
            <a:r>
              <a:rPr lang="en-US" i="1" dirty="0" smtClean="0"/>
              <a:t>Y</a:t>
            </a:r>
            <a:r>
              <a:rPr lang="en-US" i="1" baseline="-25000" dirty="0" smtClean="0"/>
              <a:t>2</a:t>
            </a:r>
            <a:r>
              <a:rPr lang="en-US" dirty="0" smtClean="0"/>
              <a:t> given </a:t>
            </a:r>
            <a:r>
              <a:rPr lang="en-US" i="1" dirty="0" smtClean="0"/>
              <a:t>Y</a:t>
            </a:r>
            <a:r>
              <a:rPr lang="en-US" i="1" baseline="-25000" dirty="0" smtClean="0"/>
              <a:t>1</a:t>
            </a:r>
            <a:r>
              <a:rPr lang="en-US" i="1" dirty="0" smtClean="0"/>
              <a:t>=y</a:t>
            </a:r>
            <a:r>
              <a:rPr lang="en-US" i="1" baseline="-25000" dirty="0" smtClean="0"/>
              <a:t>1</a:t>
            </a:r>
            <a:r>
              <a:rPr lang="en-US" dirty="0" smtClean="0"/>
              <a:t/>
            </a:r>
            <a:br>
              <a:rPr lang="en-US" dirty="0" smtClean="0"/>
            </a:br>
            <a:r>
              <a:rPr lang="en-US" dirty="0" smtClean="0"/>
              <a:t>for a general bivariate normal</a:t>
            </a:r>
            <a:endParaRPr lang="en-US" i="1" baseline="-25000" dirty="0"/>
          </a:p>
        </p:txBody>
      </p:sp>
      <p:pic>
        <p:nvPicPr>
          <p:cNvPr id="3" name="Picture 2" descr="latex-image-1.pdf"/>
          <p:cNvPicPr>
            <a:picLocks noChangeAspect="1"/>
          </p:cNvPicPr>
          <p:nvPr/>
        </p:nvPicPr>
        <p:blipFill>
          <a:blip r:embed="rId3"/>
          <a:stretch>
            <a:fillRect/>
          </a:stretch>
        </p:blipFill>
        <p:spPr>
          <a:xfrm>
            <a:off x="430213" y="2071053"/>
            <a:ext cx="7962900" cy="1854200"/>
          </a:xfrm>
          <a:prstGeom prst="rect">
            <a:avLst/>
          </a:prstGeom>
        </p:spPr>
      </p:pic>
      <p:pic>
        <p:nvPicPr>
          <p:cNvPr id="4" name="Picture 3" descr="latex-image-1.pdf"/>
          <p:cNvPicPr>
            <a:picLocks noChangeAspect="1"/>
          </p:cNvPicPr>
          <p:nvPr/>
        </p:nvPicPr>
        <p:blipFill>
          <a:blip r:embed="rId4"/>
          <a:stretch>
            <a:fillRect/>
          </a:stretch>
        </p:blipFill>
        <p:spPr>
          <a:xfrm>
            <a:off x="951856" y="4942205"/>
            <a:ext cx="6819900" cy="1295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17572"/>
          </a:xfrm>
        </p:spPr>
        <p:txBody>
          <a:bodyPr/>
          <a:lstStyle/>
          <a:p>
            <a:r>
              <a:rPr lang="en-US" dirty="0" smtClean="0"/>
              <a:t>If </a:t>
            </a:r>
            <a:r>
              <a:rPr lang="en-US" i="1" dirty="0" smtClean="0"/>
              <a:t>y</a:t>
            </a:r>
            <a:r>
              <a:rPr lang="en-US" i="1" baseline="-25000" dirty="0" smtClean="0"/>
              <a:t>1</a:t>
            </a:r>
            <a:r>
              <a:rPr lang="en-US" dirty="0" smtClean="0"/>
              <a:t> is above the mean, average </a:t>
            </a:r>
            <a:r>
              <a:rPr lang="en-US" i="1" dirty="0" smtClean="0"/>
              <a:t>y</a:t>
            </a:r>
            <a:r>
              <a:rPr lang="en-US" i="1" baseline="-25000" dirty="0" smtClean="0"/>
              <a:t>2</a:t>
            </a:r>
            <a:r>
              <a:rPr lang="en-US" dirty="0" smtClean="0"/>
              <a:t> will also be above the mean</a:t>
            </a:r>
          </a:p>
          <a:p>
            <a:r>
              <a:rPr lang="en-US" dirty="0" smtClean="0"/>
              <a:t>But only a fraction (rho) as far above as </a:t>
            </a:r>
            <a:r>
              <a:rPr lang="en-US" i="1" dirty="0" smtClean="0"/>
              <a:t>y</a:t>
            </a:r>
            <a:r>
              <a:rPr lang="en-US" i="1" baseline="-25000" dirty="0" smtClean="0"/>
              <a:t>1</a:t>
            </a:r>
            <a:r>
              <a:rPr lang="en-US" dirty="0" smtClean="0"/>
              <a:t>.</a:t>
            </a:r>
          </a:p>
          <a:p>
            <a:r>
              <a:rPr lang="en-US" dirty="0" smtClean="0"/>
              <a:t>If </a:t>
            </a:r>
            <a:r>
              <a:rPr lang="en-US" i="1" dirty="0" smtClean="0"/>
              <a:t>y</a:t>
            </a:r>
            <a:r>
              <a:rPr lang="en-US" i="1" baseline="-25000" dirty="0" smtClean="0"/>
              <a:t>1</a:t>
            </a:r>
            <a:r>
              <a:rPr lang="en-US" dirty="0" smtClean="0"/>
              <a:t> is below the mean, average </a:t>
            </a:r>
            <a:r>
              <a:rPr lang="en-US" i="1" dirty="0" smtClean="0"/>
              <a:t>y</a:t>
            </a:r>
            <a:r>
              <a:rPr lang="en-US" i="1" baseline="-25000" dirty="0" smtClean="0"/>
              <a:t>2</a:t>
            </a:r>
            <a:r>
              <a:rPr lang="en-US" dirty="0" smtClean="0"/>
              <a:t> will also be below the mean</a:t>
            </a:r>
          </a:p>
          <a:p>
            <a:r>
              <a:rPr lang="en-US" dirty="0" smtClean="0"/>
              <a:t>But only a fraction (rho) as far below as </a:t>
            </a:r>
            <a:r>
              <a:rPr lang="en-US" i="1" dirty="0" smtClean="0"/>
              <a:t>y</a:t>
            </a:r>
            <a:r>
              <a:rPr lang="en-US" i="1" baseline="-25000" dirty="0" smtClean="0"/>
              <a:t>1</a:t>
            </a:r>
            <a:r>
              <a:rPr lang="en-US" dirty="0" smtClean="0"/>
              <a:t>.</a:t>
            </a:r>
          </a:p>
          <a:p>
            <a:endParaRPr lang="en-US" dirty="0" smtClean="0"/>
          </a:p>
          <a:p>
            <a:r>
              <a:rPr lang="en-US" dirty="0" smtClean="0"/>
              <a:t>This exactly the “regression toward the mean” that Galton observed.</a:t>
            </a:r>
          </a:p>
          <a:p>
            <a:endParaRPr lang="en-US" dirty="0" smtClean="0"/>
          </a:p>
          <a:p>
            <a:endParaRPr lang="en-US" dirty="0" smtClean="0"/>
          </a:p>
          <a:p>
            <a:endParaRPr lang="en-US" dirty="0"/>
          </a:p>
        </p:txBody>
      </p:sp>
      <p:pic>
        <p:nvPicPr>
          <p:cNvPr id="4" name="Picture 3" descr="latex-image-1.pdf"/>
          <p:cNvPicPr>
            <a:picLocks noChangeAspect="1"/>
          </p:cNvPicPr>
          <p:nvPr/>
        </p:nvPicPr>
        <p:blipFill>
          <a:blip r:embed="rId3"/>
          <a:stretch>
            <a:fillRect/>
          </a:stretch>
        </p:blipFill>
        <p:spPr>
          <a:xfrm>
            <a:off x="1071563" y="355600"/>
            <a:ext cx="7048500" cy="558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2028</TotalTime>
  <Words>6658</Words>
  <Application>Microsoft Macintosh PowerPoint</Application>
  <PresentationFormat>On-screen Show (4:3)</PresentationFormat>
  <Paragraphs>581</Paragraphs>
  <Slides>77</Slides>
  <Notes>48</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Normal Linear Model</vt:lpstr>
      <vt:lpstr>Suggested Reading</vt:lpstr>
      <vt:lpstr>General Mixed Linear Model</vt:lpstr>
      <vt:lpstr>Fixed Effects Linear Regression</vt:lpstr>
      <vt:lpstr>“Regression” Line</vt:lpstr>
      <vt:lpstr>Regression Means Going Back </vt:lpstr>
      <vt:lpstr>Measure the same thing twice, with error</vt:lpstr>
      <vt:lpstr>Conditional distribution of Y2 given Y1=y1 for a general bivariate normal</vt:lpstr>
      <vt:lpstr>PowerPoint Presentation</vt:lpstr>
      <vt:lpstr>Regression toward the mean</vt:lpstr>
      <vt:lpstr>Regression Artifact</vt:lpstr>
      <vt:lpstr>A simulation study</vt:lpstr>
      <vt:lpstr>PowerPoint Presentation</vt:lpstr>
      <vt:lpstr>PowerPoint Presentation</vt:lpstr>
      <vt:lpstr>PowerPoint Presentation</vt:lpstr>
      <vt:lpstr>PowerPoint Presentation</vt:lpstr>
      <vt:lpstr>Summary</vt:lpstr>
      <vt:lpstr>Multiple Linear Regression</vt:lpstr>
      <vt:lpstr>Statistical MODEL</vt:lpstr>
      <vt:lpstr>Control means hold constant</vt:lpstr>
      <vt:lpstr>Increase x3 by one unit holding other variables constant</vt:lpstr>
      <vt:lpstr>It’s model-based control</vt:lpstr>
      <vt:lpstr>Statistics b estimate parameters beta</vt:lpstr>
      <vt:lpstr> Categorical Explanatory Variables</vt:lpstr>
      <vt:lpstr> Sample regression coefficients for a binary explanatory variable</vt:lpstr>
      <vt:lpstr>Regression test of b1</vt:lpstr>
      <vt:lpstr>Drug A, Drug B, Placebo</vt:lpstr>
      <vt:lpstr>Drug A, Drug B, Placebo</vt:lpstr>
      <vt:lpstr>Indicator dummy variable coding with intercept</vt:lpstr>
      <vt:lpstr>Now add a quantitative variable (covariate)</vt:lpstr>
      <vt:lpstr>Effect coding</vt:lpstr>
      <vt:lpstr>Meaning of the regression coefficients</vt:lpstr>
      <vt:lpstr>With effect coding</vt:lpstr>
      <vt:lpstr>Add a covariate: Age = x1</vt:lpstr>
      <vt:lpstr>Effect coding is very useful when there is more than one categorical explanatory variable and we are interested in interactions --- ways in which the relationship of an explanatory variable with the response variable depends on the value of another explanatory variable.  Interaction terms correspond to products of dummy variables.</vt:lpstr>
      <vt:lpstr>Analysis of Variance</vt:lpstr>
      <vt:lpstr>Analysis of Variance</vt:lpstr>
      <vt:lpstr>ANOVA Summary Table</vt:lpstr>
      <vt:lpstr>Proportion of variation in the response variable that is explained by the explanatory variables</vt:lpstr>
      <vt:lpstr>Hypothesis Testing</vt:lpstr>
      <vt:lpstr>Controlling for mother’s education and father’s education, are (any of) total family income, assessed value of home and total market value of all vehicles owned by the family related to High School GPA? </vt:lpstr>
      <vt:lpstr>Full vs. Reduced Model</vt:lpstr>
      <vt:lpstr>When you add r more explanatory variables, R2 can only go up</vt:lpstr>
      <vt:lpstr>General H0: Lβ = h (L is rxp, row rank r)</vt:lpstr>
      <vt:lpstr>Distribution theory for tests, confidence intervals and prediction intervals</vt:lpstr>
      <vt:lpstr>PowerPoint Presentation</vt:lpstr>
      <vt:lpstr>Independent chi-squares</vt:lpstr>
      <vt:lpstr>PowerPoint Presentation</vt:lpstr>
      <vt:lpstr>PowerPoint Presentation</vt:lpstr>
      <vt:lpstr>PowerPoint Presentation</vt:lpstr>
      <vt:lpstr>PowerPoint Presentation</vt:lpstr>
      <vt:lpstr>Prediction interval</vt:lpstr>
      <vt:lpstr>PowerPoint Presentation</vt:lpstr>
      <vt:lpstr>Back to full versus reduced model</vt:lpstr>
      <vt:lpstr>F test is based not just on change in R2, but upon</vt:lpstr>
      <vt:lpstr>PowerPoint Presentation</vt:lpstr>
      <vt:lpstr>Can express a in terms of F</vt:lpstr>
      <vt:lpstr>When you add explanatory variables to a model (with observational data)</vt:lpstr>
      <vt:lpstr>PowerPoint Presentation</vt:lpstr>
      <vt:lpstr>Recall Double Expectation</vt:lpstr>
      <vt:lpstr>Beta-hat is (conditionally) unbiased</vt:lpstr>
      <vt:lpstr>Perhaps Clearer</vt:lpstr>
      <vt:lpstr>Conditional size α test, Critical region A</vt:lpstr>
      <vt:lpstr>Why predict a response variable from an explanatory variable?</vt:lpstr>
      <vt:lpstr>Young smokers who buy contraband cigarettes tend to smoke more.</vt:lpstr>
      <vt:lpstr>Correlation versus causation</vt:lpstr>
      <vt:lpstr>Correlation is not the same as causation</vt:lpstr>
      <vt:lpstr>Confounding variable: A variable that is associated with both the explanatory variable and the response variable, causing a misleading relationship between them.</vt:lpstr>
      <vt:lpstr>Mozart Effect</vt:lpstr>
      <vt:lpstr>Parents’ education</vt:lpstr>
      <vt:lpstr>Hypothetical study</vt:lpstr>
      <vt:lpstr>Experimental vs. Observational studies</vt:lpstr>
      <vt:lpstr>If you ignore measurement error in the explanatory variables</vt:lpstr>
      <vt:lpstr>Example</vt:lpstr>
      <vt:lpstr>Sometimes it’s not a problem</vt:lpstr>
      <vt:lpstr>More about measurement error</vt:lpstr>
      <vt:lpstr>Copyright Information</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Regression</dc:title>
  <dc:creator>Earl Monroe</dc:creator>
  <cp:lastModifiedBy>Jerry Brunner</cp:lastModifiedBy>
  <cp:revision>172</cp:revision>
  <cp:lastPrinted>2012-10-20T01:50:02Z</cp:lastPrinted>
  <dcterms:created xsi:type="dcterms:W3CDTF">2012-10-17T02:13:19Z</dcterms:created>
  <dcterms:modified xsi:type="dcterms:W3CDTF">2012-10-20T01:50:09Z</dcterms:modified>
</cp:coreProperties>
</file>