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67" r:id="rId5"/>
    <p:sldId id="289" r:id="rId6"/>
    <p:sldId id="268" r:id="rId7"/>
    <p:sldId id="269" r:id="rId8"/>
    <p:sldId id="270" r:id="rId9"/>
    <p:sldId id="271" r:id="rId10"/>
    <p:sldId id="272" r:id="rId11"/>
    <p:sldId id="273" r:id="rId12"/>
    <p:sldId id="259" r:id="rId13"/>
    <p:sldId id="262" r:id="rId14"/>
    <p:sldId id="274" r:id="rId15"/>
    <p:sldId id="263" r:id="rId16"/>
    <p:sldId id="266"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5A6B1-BB12-471C-8986-A72A0909B123}" type="datetimeFigureOut">
              <a:rPr lang="en-US" smtClean="0"/>
              <a:pPr/>
              <a:t>12-11-23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50B57-10F8-4C31-988C-B725B60AE56D}" type="slidenum">
              <a:rPr lang="en-US" smtClean="0"/>
              <a:pPr/>
              <a:t>‹#›</a:t>
            </a:fld>
            <a:endParaRPr lang="en-US"/>
          </a:p>
        </p:txBody>
      </p:sp>
    </p:spTree>
    <p:extLst>
      <p:ext uri="{BB962C8B-B14F-4D97-AF65-F5344CB8AC3E}">
        <p14:creationId xmlns:p14="http://schemas.microsoft.com/office/powerpoint/2010/main" val="2197976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4C752-5456-4619-B0E2-762102C4C858}" type="slidenum">
              <a:rPr lang="en-US"/>
              <a:pPr/>
              <a:t>21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This model is equivalent to the one with the intercepts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02256-BD30-4894-97F5-C724890915F3}" type="slidenum">
              <a:rPr lang="en-US"/>
              <a:pPr/>
              <a:t>23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C67AF-ED40-4A55-8AB3-FC85148A6716}"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19B2-2312-414B-ADAE-9ADC5EBA86FF}" type="datetimeFigureOut">
              <a:rPr lang="en-US" smtClean="0"/>
              <a:pPr/>
              <a:t>12-11-23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7A879D-73CA-4AE6-B9CF-C49AEC8607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19B2-2312-414B-ADAE-9ADC5EBA86FF}" type="datetimeFigureOut">
              <a:rPr lang="en-US" smtClean="0"/>
              <a:pPr/>
              <a:t>12-11-23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A879D-73CA-4AE6-B9CF-C49AEC8607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6.xml"/><Relationship Id="rId2"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 Id="rId3"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oleObject" Target="../embeddings/Microsoft_Excel_97_-_2004_Worksheet1.xls"/><Relationship Id="rId7"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slideLayout" Target="../slideLayouts/slideLayout6.xml"/><Relationship Id="rId2" Type="http://schemas.openxmlformats.org/officeDocument/2006/relationships/image" Target="../media/image4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emf"/><Relationship Id="rId3" Type="http://schemas.openxmlformats.org/officeDocument/2006/relationships/image" Target="../media/image5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 Size</a:t>
            </a:r>
            <a:endParaRPr lang="en-US" dirty="0"/>
          </a:p>
        </p:txBody>
      </p:sp>
      <p:sp>
        <p:nvSpPr>
          <p:cNvPr id="3" name="Subtitle 2"/>
          <p:cNvSpPr>
            <a:spLocks noGrp="1"/>
          </p:cNvSpPr>
          <p:nvPr>
            <p:ph type="subTitle" idx="1"/>
          </p:nvPr>
        </p:nvSpPr>
        <p:spPr/>
        <p:txBody>
          <a:bodyPr/>
          <a:lstStyle/>
          <a:p>
            <a:r>
              <a:rPr lang="en-US" dirty="0" smtClean="0"/>
              <a:t>Power and other methods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proceed</a:t>
            </a:r>
            <a:endParaRPr lang="en-US" dirty="0"/>
          </a:p>
        </p:txBody>
      </p:sp>
      <p:sp>
        <p:nvSpPr>
          <p:cNvPr id="3" name="Content Placeholder 2"/>
          <p:cNvSpPr>
            <a:spLocks noGrp="1"/>
          </p:cNvSpPr>
          <p:nvPr>
            <p:ph idx="1"/>
          </p:nvPr>
        </p:nvSpPr>
        <p:spPr>
          <a:xfrm>
            <a:off x="457200" y="1600200"/>
            <a:ext cx="8229600" cy="4984148"/>
          </a:xfrm>
        </p:spPr>
        <p:txBody>
          <a:bodyPr/>
          <a:lstStyle/>
          <a:p>
            <a:r>
              <a:rPr lang="en-US" dirty="0" smtClean="0"/>
              <a:t>Pick an effect size you’d like to be able to detect.  It should be just over the boundary of interesting and meaningful.</a:t>
            </a:r>
          </a:p>
          <a:p>
            <a:r>
              <a:rPr lang="en-US" dirty="0" smtClean="0"/>
              <a:t>Pick a desired power – a probability with which you’d like to be able to detect the effect by rejecting the null hypothesis.</a:t>
            </a:r>
          </a:p>
          <a:p>
            <a:r>
              <a:rPr lang="en-US" dirty="0" smtClean="0"/>
              <a:t>Start with a fairly small n and calculate the power.   Increase the sample size until the desired power is reached.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2-sample comparison</a:t>
            </a:r>
            <a:endParaRPr lang="en-US" dirty="0"/>
          </a:p>
        </p:txBody>
      </p:sp>
      <p:sp>
        <p:nvSpPr>
          <p:cNvPr id="3" name="Content Placeholder 2"/>
          <p:cNvSpPr>
            <a:spLocks noGrp="1"/>
          </p:cNvSpPr>
          <p:nvPr>
            <p:ph idx="1"/>
          </p:nvPr>
        </p:nvSpPr>
        <p:spPr/>
        <p:txBody>
          <a:bodyPr/>
          <a:lstStyle/>
          <a:p>
            <a:r>
              <a:rPr lang="en-US" dirty="0" smtClean="0"/>
              <a:t>Suppose we want to be able to detect a half standard deviation difference between means with power = 0.80 at the alpha = 0.05 significance level.</a:t>
            </a:r>
          </a:p>
          <a:p>
            <a:r>
              <a:rPr lang="en-US" dirty="0" smtClean="0"/>
              <a:t>Definitely use equal sample sizes.</a:t>
            </a:r>
          </a:p>
          <a:p>
            <a:r>
              <a:rPr lang="en-US" dirty="0" smtClean="0"/>
              <a:t>Phi = n f (1-f) d</a:t>
            </a:r>
            <a:r>
              <a:rPr lang="en-US" baseline="30000" dirty="0" smtClean="0"/>
              <a:t>2</a:t>
            </a:r>
            <a:r>
              <a:rPr lang="en-US" dirty="0" smtClean="0"/>
              <a:t> = n * ½ * ½ * (½)^2 = n/16</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sample test with R</a:t>
            </a:r>
            <a:endParaRPr lang="en-US" dirty="0"/>
          </a:p>
        </p:txBody>
      </p:sp>
      <p:pic>
        <p:nvPicPr>
          <p:cNvPr id="5" name="Picture 4" descr="latex-image-1.pdf"/>
          <p:cNvPicPr>
            <a:picLocks noChangeAspect="1"/>
          </p:cNvPicPr>
          <p:nvPr/>
        </p:nvPicPr>
        <p:blipFill>
          <a:blip r:embed="rId2"/>
          <a:stretch>
            <a:fillRect/>
          </a:stretch>
        </p:blipFill>
        <p:spPr>
          <a:xfrm>
            <a:off x="663575" y="1860550"/>
            <a:ext cx="7810500" cy="4483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8324"/>
          </a:xfrm>
        </p:spPr>
        <p:txBody>
          <a:bodyPr/>
          <a:lstStyle/>
          <a:p>
            <a:r>
              <a:rPr lang="en-US" dirty="0" smtClean="0"/>
              <a:t>One Factor ANOVA (r means)</a:t>
            </a:r>
            <a:endParaRPr lang="en-US" dirty="0"/>
          </a:p>
        </p:txBody>
      </p:sp>
      <p:pic>
        <p:nvPicPr>
          <p:cNvPr id="3" name="Picture 2" descr="latex-image-1.pdf"/>
          <p:cNvPicPr>
            <a:picLocks noChangeAspect="1"/>
          </p:cNvPicPr>
          <p:nvPr/>
        </p:nvPicPr>
        <p:blipFill>
          <a:blip r:embed="rId2"/>
          <a:stretch>
            <a:fillRect/>
          </a:stretch>
        </p:blipFill>
        <p:spPr>
          <a:xfrm>
            <a:off x="457200" y="1373188"/>
            <a:ext cx="3898900" cy="863600"/>
          </a:xfrm>
          <a:prstGeom prst="rect">
            <a:avLst/>
          </a:prstGeom>
        </p:spPr>
      </p:pic>
      <p:pic>
        <p:nvPicPr>
          <p:cNvPr id="4" name="Picture 3" descr="latex-image-1.pdf"/>
          <p:cNvPicPr>
            <a:picLocks noChangeAspect="1"/>
          </p:cNvPicPr>
          <p:nvPr/>
        </p:nvPicPr>
        <p:blipFill>
          <a:blip r:embed="rId3"/>
          <a:stretch>
            <a:fillRect/>
          </a:stretch>
        </p:blipFill>
        <p:spPr>
          <a:xfrm>
            <a:off x="5135698" y="1531938"/>
            <a:ext cx="3797300" cy="469900"/>
          </a:xfrm>
          <a:prstGeom prst="rect">
            <a:avLst/>
          </a:prstGeom>
        </p:spPr>
      </p:pic>
      <p:pic>
        <p:nvPicPr>
          <p:cNvPr id="6" name="Picture 5" descr="latex-image-1.pdf"/>
          <p:cNvPicPr>
            <a:picLocks noChangeAspect="1"/>
          </p:cNvPicPr>
          <p:nvPr/>
        </p:nvPicPr>
        <p:blipFill>
          <a:blip r:embed="rId4"/>
          <a:stretch>
            <a:fillRect/>
          </a:stretch>
        </p:blipFill>
        <p:spPr>
          <a:xfrm>
            <a:off x="622300" y="2686050"/>
            <a:ext cx="8064500" cy="876300"/>
          </a:xfrm>
          <a:prstGeom prst="rect">
            <a:avLst/>
          </a:prstGeom>
        </p:spPr>
      </p:pic>
      <p:pic>
        <p:nvPicPr>
          <p:cNvPr id="7" name="Picture 6" descr="latex-image-1.pdf"/>
          <p:cNvPicPr>
            <a:picLocks noChangeAspect="1"/>
          </p:cNvPicPr>
          <p:nvPr/>
        </p:nvPicPr>
        <p:blipFill>
          <a:blip r:embed="rId5"/>
          <a:stretch>
            <a:fillRect/>
          </a:stretch>
        </p:blipFill>
        <p:spPr>
          <a:xfrm>
            <a:off x="930391" y="3802927"/>
            <a:ext cx="3721100" cy="1117600"/>
          </a:xfrm>
          <a:prstGeom prst="rect">
            <a:avLst/>
          </a:prstGeom>
        </p:spPr>
      </p:pic>
      <p:pic>
        <p:nvPicPr>
          <p:cNvPr id="8" name="Picture 7" descr="latex-image-1.pdf"/>
          <p:cNvPicPr>
            <a:picLocks noChangeAspect="1"/>
          </p:cNvPicPr>
          <p:nvPr/>
        </p:nvPicPr>
        <p:blipFill>
          <a:blip r:embed="rId6"/>
          <a:stretch>
            <a:fillRect/>
          </a:stretch>
        </p:blipFill>
        <p:spPr>
          <a:xfrm>
            <a:off x="208098" y="5673725"/>
            <a:ext cx="8724900" cy="850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50995"/>
          </a:xfrm>
        </p:spPr>
        <p:txBody>
          <a:bodyPr>
            <a:normAutofit fontScale="85000" lnSpcReduction="20000"/>
          </a:bodyPr>
          <a:lstStyle/>
          <a:p>
            <a:r>
              <a:rPr lang="en-US" dirty="0" smtClean="0"/>
              <a:t>In the two-sample case, the non-centrality parameter was the product of sample size, effect size and the configuration of relative sample sizes.</a:t>
            </a:r>
          </a:p>
          <a:p>
            <a:r>
              <a:rPr lang="en-US" dirty="0" smtClean="0"/>
              <a:t>Once we get beyond two groups, effect and design are mixed together in a way that's impossible to separate.</a:t>
            </a:r>
          </a:p>
          <a:p>
            <a:r>
              <a:rPr lang="en-US" dirty="0" smtClean="0"/>
              <a:t>For a fixed sample size, phi (and hence power) is maximized by splitting the sample equally between the two treatments whose means are farthest apart, and giving zero observations to the other treatments. </a:t>
            </a:r>
          </a:p>
          <a:p>
            <a:r>
              <a:rPr lang="en-US" dirty="0" smtClean="0"/>
              <a:t>Reluctantly, we will still call </a:t>
            </a:r>
            <a:r>
              <a:rPr lang="en-US" dirty="0" err="1" smtClean="0">
                <a:latin typeface="Lucida Grande"/>
                <a:ea typeface="Lucida Grande"/>
                <a:cs typeface="Lucida Grande"/>
              </a:rPr>
              <a:t>ϕ</a:t>
            </a:r>
            <a:r>
              <a:rPr lang="en-US" dirty="0" smtClean="0"/>
              <a:t> n times “effect size.”</a:t>
            </a:r>
          </a:p>
          <a:p>
            <a:pPr lvl="1"/>
            <a:r>
              <a:rPr lang="en-US" dirty="0" smtClean="0"/>
              <a:t>Even though it does not reduce to what we called effect size before, if r = 2. It’s d</a:t>
            </a:r>
            <a:r>
              <a:rPr lang="en-US" baseline="30000" dirty="0" smtClean="0"/>
              <a:t>2</a:t>
            </a:r>
            <a:r>
              <a:rPr lang="en-US" dirty="0" smtClean="0"/>
              <a:t>/4.</a:t>
            </a:r>
          </a:p>
          <a:p>
            <a:pPr lvl="1"/>
            <a:r>
              <a:rPr lang="en-US" dirty="0" smtClean="0"/>
              <a:t>And it is “size” in a metric strongly influenced by the allocation of relative sample size to treatments.</a:t>
            </a:r>
            <a:endParaRPr lang="en-US" dirty="0"/>
          </a:p>
        </p:txBody>
      </p:sp>
      <p:pic>
        <p:nvPicPr>
          <p:cNvPr id="4" name="Picture 3" descr="latex-image-1.pdf"/>
          <p:cNvPicPr>
            <a:picLocks noChangeAspect="1"/>
          </p:cNvPicPr>
          <p:nvPr/>
        </p:nvPicPr>
        <p:blipFill>
          <a:blip r:embed="rId2"/>
          <a:stretch>
            <a:fillRect/>
          </a:stretch>
        </p:blipFill>
        <p:spPr>
          <a:xfrm>
            <a:off x="76200" y="365125"/>
            <a:ext cx="8610600" cy="93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4766"/>
          </a:xfrm>
        </p:spPr>
        <p:txBody>
          <a:bodyPr>
            <a:normAutofit fontScale="90000"/>
          </a:bodyPr>
          <a:lstStyle/>
          <a:p>
            <a:r>
              <a:rPr lang="en-US" dirty="0" smtClean="0"/>
              <a:t>Example</a:t>
            </a:r>
            <a:endParaRPr lang="en-US" dirty="0"/>
          </a:p>
        </p:txBody>
      </p:sp>
      <p:pic>
        <p:nvPicPr>
          <p:cNvPr id="4" name="Picture 3" descr="latex-image-1.pdf"/>
          <p:cNvPicPr>
            <a:picLocks noChangeAspect="1"/>
          </p:cNvPicPr>
          <p:nvPr/>
        </p:nvPicPr>
        <p:blipFill>
          <a:blip r:embed="rId2"/>
          <a:stretch>
            <a:fillRect/>
          </a:stretch>
        </p:blipFill>
        <p:spPr>
          <a:xfrm>
            <a:off x="217217" y="1916113"/>
            <a:ext cx="8724900" cy="3454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55" y="469988"/>
            <a:ext cx="7150100" cy="46355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52" y="5751527"/>
            <a:ext cx="8801100" cy="736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1612"/>
          </a:xfrm>
        </p:spPr>
        <p:txBody>
          <a:bodyPr>
            <a:normAutofit/>
          </a:bodyPr>
          <a:lstStyle/>
          <a:p>
            <a:r>
              <a:rPr lang="en-US" dirty="0" smtClean="0"/>
              <a:t>The Substitution Method</a:t>
            </a:r>
            <a:endParaRPr lang="en-US" dirty="0"/>
          </a:p>
        </p:txBody>
      </p:sp>
      <p:sp>
        <p:nvSpPr>
          <p:cNvPr id="3" name="Content Placeholder 2"/>
          <p:cNvSpPr>
            <a:spLocks noGrp="1"/>
          </p:cNvSpPr>
          <p:nvPr>
            <p:ph idx="1"/>
          </p:nvPr>
        </p:nvSpPr>
        <p:spPr>
          <a:xfrm>
            <a:off x="457200" y="1219943"/>
            <a:ext cx="8229600" cy="4525963"/>
          </a:xfrm>
        </p:spPr>
        <p:txBody>
          <a:bodyPr/>
          <a:lstStyle/>
          <a:p>
            <a:r>
              <a:rPr lang="en-US" dirty="0" smtClean="0"/>
              <a:t>Does                                                look familiar?</a:t>
            </a:r>
          </a:p>
          <a:p>
            <a:endParaRPr lang="en-US" dirty="0" smtClean="0"/>
          </a:p>
          <a:p>
            <a:r>
              <a:rPr lang="en-US" dirty="0" smtClean="0"/>
              <a:t>It’s the standard elementary formula for the Between-Groups sum of squares in a one-way ANOVA, except with </a:t>
            </a:r>
            <a:r>
              <a:rPr lang="en-US" dirty="0" err="1" smtClean="0"/>
              <a:t>μ</a:t>
            </a:r>
            <a:r>
              <a:rPr lang="en-US" dirty="0" smtClean="0"/>
              <a:t> values substituted for sample means.</a:t>
            </a:r>
          </a:p>
          <a:p>
            <a:r>
              <a:rPr lang="en-US" dirty="0" smtClean="0"/>
              <a:t>This happens because the general  formulas for F and </a:t>
            </a:r>
            <a:r>
              <a:rPr lang="en-US" dirty="0" err="1" smtClean="0">
                <a:latin typeface="Lucida Grande"/>
                <a:ea typeface="Lucida Grande"/>
                <a:cs typeface="Lucida Grande"/>
              </a:rPr>
              <a:t>ϕ</a:t>
            </a:r>
            <a:r>
              <a:rPr lang="en-US" dirty="0" smtClean="0"/>
              <a:t> are so similar.</a:t>
            </a:r>
            <a:endParaRPr lang="en-US" dirty="0"/>
          </a:p>
        </p:txBody>
      </p:sp>
      <p:pic>
        <p:nvPicPr>
          <p:cNvPr id="4" name="Picture 3" descr="latex-image-1.pdf"/>
          <p:cNvPicPr>
            <a:picLocks noChangeAspect="1"/>
          </p:cNvPicPr>
          <p:nvPr/>
        </p:nvPicPr>
        <p:blipFill>
          <a:blip r:embed="rId2"/>
          <a:stretch>
            <a:fillRect/>
          </a:stretch>
        </p:blipFill>
        <p:spPr>
          <a:xfrm>
            <a:off x="1894174" y="1219943"/>
            <a:ext cx="3898900" cy="86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2438" y="3340474"/>
            <a:ext cx="8229600" cy="3517526"/>
          </a:xfrm>
        </p:spPr>
        <p:txBody>
          <a:bodyPr>
            <a:normAutofit fontScale="70000" lnSpcReduction="20000"/>
          </a:bodyPr>
          <a:lstStyle/>
          <a:p>
            <a:r>
              <a:rPr lang="en-US" dirty="0" smtClean="0"/>
              <a:t>Any re-expression of the numerator of F* in terms of the sample cell means corresponds to a re-expression of the numerator of </a:t>
            </a:r>
            <a:r>
              <a:rPr lang="en-US" dirty="0" err="1" smtClean="0">
                <a:latin typeface="Lucida Grande"/>
                <a:ea typeface="Lucida Grande"/>
                <a:cs typeface="Lucida Grande"/>
              </a:rPr>
              <a:t>ϕ</a:t>
            </a:r>
            <a:r>
              <a:rPr lang="en-US" dirty="0" smtClean="0"/>
              <a:t> in terms of population cell means. </a:t>
            </a:r>
          </a:p>
          <a:p>
            <a:r>
              <a:rPr lang="en-US" dirty="0" smtClean="0"/>
              <a:t>So, to obtain a formula for the non-centrality parameter, all you have to do is locate a convenient formula for the F-test of interest. In the expression for the numerator sum of squares, replace sample cell means by population cell means. Then divide by σ</a:t>
            </a:r>
            <a:r>
              <a:rPr lang="en-US" baseline="30000" dirty="0" smtClean="0"/>
              <a:t>2</a:t>
            </a:r>
            <a:r>
              <a:rPr lang="en-US" dirty="0" smtClean="0"/>
              <a:t>. The result is a formula for the non-centrality parameter.</a:t>
            </a:r>
          </a:p>
          <a:p>
            <a:r>
              <a:rPr lang="en-US" dirty="0" smtClean="0"/>
              <a:t>This applies to any F-test in any fixed effects factorial ANOVA.</a:t>
            </a:r>
          </a:p>
          <a:p>
            <a:r>
              <a:rPr lang="en-US" dirty="0" smtClean="0"/>
              <a:t>See Scheffé (1959), page 39 for a more general version of this rule.</a:t>
            </a:r>
            <a:endParaRPr lang="en-US" dirty="0"/>
          </a:p>
        </p:txBody>
      </p:sp>
      <p:pic>
        <p:nvPicPr>
          <p:cNvPr id="5" name="Picture 4" descr="latex-image-1.pdf"/>
          <p:cNvPicPr>
            <a:picLocks noChangeAspect="1"/>
          </p:cNvPicPr>
          <p:nvPr/>
        </p:nvPicPr>
        <p:blipFill>
          <a:blip r:embed="rId2"/>
          <a:stretch>
            <a:fillRect/>
          </a:stretch>
        </p:blipFill>
        <p:spPr>
          <a:xfrm>
            <a:off x="612775" y="293688"/>
            <a:ext cx="7442200" cy="990600"/>
          </a:xfrm>
          <a:prstGeom prst="rect">
            <a:avLst/>
          </a:prstGeom>
        </p:spPr>
      </p:pic>
      <p:pic>
        <p:nvPicPr>
          <p:cNvPr id="6" name="Picture 5" descr="latex-image-1.pdf"/>
          <p:cNvPicPr>
            <a:picLocks noChangeAspect="1"/>
          </p:cNvPicPr>
          <p:nvPr/>
        </p:nvPicPr>
        <p:blipFill>
          <a:blip r:embed="rId3"/>
          <a:stretch>
            <a:fillRect/>
          </a:stretch>
        </p:blipFill>
        <p:spPr>
          <a:xfrm>
            <a:off x="612775" y="2090738"/>
            <a:ext cx="71755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1212"/>
          </a:xfrm>
        </p:spPr>
        <p:txBody>
          <a:bodyPr>
            <a:normAutofit fontScale="90000"/>
          </a:bodyPr>
          <a:lstStyle/>
          <a:p>
            <a:r>
              <a:rPr lang="en-US" dirty="0" smtClean="0"/>
              <a:t>Example: a 2-factor design</a:t>
            </a:r>
            <a:endParaRPr lang="en-US" dirty="0"/>
          </a:p>
        </p:txBody>
      </p:sp>
      <p:sp>
        <p:nvSpPr>
          <p:cNvPr id="5" name="TextBox 4"/>
          <p:cNvSpPr txBox="1"/>
          <p:nvPr/>
        </p:nvSpPr>
        <p:spPr>
          <a:xfrm>
            <a:off x="350889" y="3539491"/>
            <a:ext cx="4202142" cy="369332"/>
          </a:xfrm>
          <a:prstGeom prst="rect">
            <a:avLst/>
          </a:prstGeom>
          <a:noFill/>
        </p:spPr>
        <p:txBody>
          <a:bodyPr wrap="none" rtlCol="0">
            <a:spAutoFit/>
          </a:bodyPr>
          <a:lstStyle/>
          <a:p>
            <a:r>
              <a:rPr lang="en-US" dirty="0" smtClean="0"/>
              <a:t>For equal sample sizes I found the formula,</a:t>
            </a:r>
            <a:endParaRPr lang="en-US" dirty="0"/>
          </a:p>
        </p:txBody>
      </p:sp>
      <p:pic>
        <p:nvPicPr>
          <p:cNvPr id="6" name="Picture 5" descr="latex-image-1.pdf"/>
          <p:cNvPicPr>
            <a:picLocks noChangeAspect="1"/>
          </p:cNvPicPr>
          <p:nvPr/>
        </p:nvPicPr>
        <p:blipFill>
          <a:blip r:embed="rId2"/>
          <a:stretch>
            <a:fillRect/>
          </a:stretch>
        </p:blipFill>
        <p:spPr>
          <a:xfrm>
            <a:off x="457200" y="4111040"/>
            <a:ext cx="7340600" cy="889000"/>
          </a:xfrm>
          <a:prstGeom prst="rect">
            <a:avLst/>
          </a:prstGeom>
        </p:spPr>
      </p:pic>
      <p:sp>
        <p:nvSpPr>
          <p:cNvPr id="7" name="TextBox 6"/>
          <p:cNvSpPr txBox="1"/>
          <p:nvPr/>
        </p:nvSpPr>
        <p:spPr>
          <a:xfrm>
            <a:off x="350889" y="5000040"/>
            <a:ext cx="1377300" cy="369332"/>
          </a:xfrm>
          <a:prstGeom prst="rect">
            <a:avLst/>
          </a:prstGeom>
          <a:noFill/>
        </p:spPr>
        <p:txBody>
          <a:bodyPr wrap="none" rtlCol="0">
            <a:spAutoFit/>
          </a:bodyPr>
          <a:lstStyle/>
          <a:p>
            <a:r>
              <a:rPr lang="en-US" dirty="0" smtClean="0"/>
              <a:t>Which yields</a:t>
            </a:r>
            <a:endParaRPr lang="en-US" dirty="0"/>
          </a:p>
        </p:txBody>
      </p:sp>
      <p:pic>
        <p:nvPicPr>
          <p:cNvPr id="9" name="Picture 8" descr="latex-image-1.pdf"/>
          <p:cNvPicPr>
            <a:picLocks noChangeAspect="1"/>
          </p:cNvPicPr>
          <p:nvPr/>
        </p:nvPicPr>
        <p:blipFill>
          <a:blip r:embed="rId3"/>
          <a:stretch>
            <a:fillRect/>
          </a:stretch>
        </p:blipFill>
        <p:spPr>
          <a:xfrm>
            <a:off x="2070181" y="830263"/>
            <a:ext cx="4965700" cy="2349500"/>
          </a:xfrm>
          <a:prstGeom prst="rect">
            <a:avLst/>
          </a:prstGeom>
        </p:spPr>
      </p:pic>
      <p:sp>
        <p:nvSpPr>
          <p:cNvPr id="10" name="TextBox 9"/>
          <p:cNvSpPr txBox="1"/>
          <p:nvPr/>
        </p:nvSpPr>
        <p:spPr>
          <a:xfrm>
            <a:off x="7797800" y="6315286"/>
            <a:ext cx="1264777" cy="369332"/>
          </a:xfrm>
          <a:prstGeom prst="rect">
            <a:avLst/>
          </a:prstGeom>
          <a:noFill/>
        </p:spPr>
        <p:txBody>
          <a:bodyPr wrap="none" rtlCol="0">
            <a:spAutoFit/>
          </a:bodyPr>
          <a:lstStyle/>
          <a:p>
            <a:r>
              <a:rPr lang="en-US" dirty="0" smtClean="0"/>
              <a:t>Different n!</a:t>
            </a:r>
            <a:endParaRPr lang="en-US" dirty="0"/>
          </a:p>
        </p:txBody>
      </p:sp>
      <p:pic>
        <p:nvPicPr>
          <p:cNvPr id="11" name="Picture 10" descr="latex-image-1.pdf"/>
          <p:cNvPicPr>
            <a:picLocks noChangeAspect="1"/>
          </p:cNvPicPr>
          <p:nvPr/>
        </p:nvPicPr>
        <p:blipFill>
          <a:blip r:embed="rId4"/>
          <a:stretch>
            <a:fillRect/>
          </a:stretch>
        </p:blipFill>
        <p:spPr>
          <a:xfrm>
            <a:off x="457200" y="5522052"/>
            <a:ext cx="6705600" cy="977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8111"/>
          </a:xfrm>
        </p:spPr>
        <p:txBody>
          <a:bodyPr>
            <a:normAutofit fontScale="90000"/>
          </a:bodyPr>
          <a:lstStyle/>
          <a:p>
            <a:r>
              <a:rPr lang="en-US" dirty="0" smtClean="0"/>
              <a:t>Non-central Chisquare</a:t>
            </a:r>
            <a:endParaRPr lang="en-US" dirty="0"/>
          </a:p>
        </p:txBody>
      </p:sp>
      <p:pic>
        <p:nvPicPr>
          <p:cNvPr id="6" name="Picture 5" descr="latex-image-1.pdf"/>
          <p:cNvPicPr>
            <a:picLocks noChangeAspect="1"/>
          </p:cNvPicPr>
          <p:nvPr/>
        </p:nvPicPr>
        <p:blipFill>
          <a:blip r:embed="rId2"/>
          <a:stretch>
            <a:fillRect/>
          </a:stretch>
        </p:blipFill>
        <p:spPr>
          <a:xfrm>
            <a:off x="795338" y="1027113"/>
            <a:ext cx="5372100" cy="1066800"/>
          </a:xfrm>
          <a:prstGeom prst="rect">
            <a:avLst/>
          </a:prstGeom>
        </p:spPr>
      </p:pic>
      <p:pic>
        <p:nvPicPr>
          <p:cNvPr id="7" name="Picture 6" descr="latex-image-1.pdf"/>
          <p:cNvPicPr>
            <a:picLocks noChangeAspect="1"/>
          </p:cNvPicPr>
          <p:nvPr/>
        </p:nvPicPr>
        <p:blipFill>
          <a:blip r:embed="rId3"/>
          <a:stretch>
            <a:fillRect/>
          </a:stretch>
        </p:blipFill>
        <p:spPr>
          <a:xfrm>
            <a:off x="795338" y="2276429"/>
            <a:ext cx="7518400" cy="1066800"/>
          </a:xfrm>
          <a:prstGeom prst="rect">
            <a:avLst/>
          </a:prstGeom>
        </p:spPr>
      </p:pic>
      <p:pic>
        <p:nvPicPr>
          <p:cNvPr id="10" name="Picture 9" descr="latex-image-1.pdf"/>
          <p:cNvPicPr>
            <a:picLocks noChangeAspect="1"/>
          </p:cNvPicPr>
          <p:nvPr/>
        </p:nvPicPr>
        <p:blipFill>
          <a:blip r:embed="rId4"/>
          <a:stretch>
            <a:fillRect/>
          </a:stretch>
        </p:blipFill>
        <p:spPr>
          <a:xfrm>
            <a:off x="795338" y="3888065"/>
            <a:ext cx="7315200" cy="266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34283"/>
          </a:xfrm>
        </p:spPr>
        <p:txBody>
          <a:bodyPr>
            <a:normAutofit fontScale="85000" lnSpcReduction="20000"/>
          </a:bodyPr>
          <a:lstStyle/>
          <a:p>
            <a:r>
              <a:rPr lang="en-US" dirty="0" smtClean="0"/>
              <a:t>What is a meaningful effect size? As far as I can tell, the only solution is to make up a meaningful effect, and apply the formula to it.</a:t>
            </a:r>
          </a:p>
          <a:p>
            <a:r>
              <a:rPr lang="en-US" dirty="0" smtClean="0"/>
              <a:t>In general, special purpose formulas may yield insight, but maybe not.</a:t>
            </a:r>
          </a:p>
          <a:p>
            <a:r>
              <a:rPr lang="en-US" dirty="0" smtClean="0"/>
              <a:t>Locating a special-purpose formula can be time consuming. </a:t>
            </a:r>
          </a:p>
          <a:p>
            <a:r>
              <a:rPr lang="en-US" dirty="0" smtClean="0"/>
              <a:t>You have to be sure of the notation, too. </a:t>
            </a:r>
          </a:p>
          <a:p>
            <a:r>
              <a:rPr lang="en-US" dirty="0" smtClean="0"/>
              <a:t>It can require some calculator work or a little programming.  Errors are possible.  </a:t>
            </a:r>
          </a:p>
          <a:p>
            <a:r>
              <a:rPr lang="en-US" dirty="0" smtClean="0"/>
              <a:t>Often, a matrix approach is better, especially if you have to make up an effect and calculate its size anyway.</a:t>
            </a:r>
            <a:endParaRPr lang="en-US" dirty="0"/>
          </a:p>
        </p:txBody>
      </p:sp>
      <p:pic>
        <p:nvPicPr>
          <p:cNvPr id="4" name="Picture 3" descr="latex-image-1.pdf"/>
          <p:cNvPicPr>
            <a:picLocks noChangeAspect="1"/>
          </p:cNvPicPr>
          <p:nvPr/>
        </p:nvPicPr>
        <p:blipFill>
          <a:blip r:embed="rId2"/>
          <a:stretch>
            <a:fillRect/>
          </a:stretch>
        </p:blipFill>
        <p:spPr>
          <a:xfrm>
            <a:off x="1243013" y="230188"/>
            <a:ext cx="6705600" cy="977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72400" cy="1143000"/>
          </a:xfrm>
        </p:spPr>
        <p:txBody>
          <a:bodyPr>
            <a:normAutofit fontScale="90000"/>
          </a:bodyPr>
          <a:lstStyle/>
          <a:p>
            <a:r>
              <a:rPr lang="en-US" dirty="0"/>
              <a:t>Cell means</a:t>
            </a:r>
            <a:r>
              <a:rPr lang="en-US" dirty="0" smtClean="0"/>
              <a:t> dummy variable coding</a:t>
            </a:r>
            <a:r>
              <a:rPr lang="en-US" dirty="0"/>
              <a:t>:</a:t>
            </a:r>
            <a:r>
              <a:rPr lang="en-US" dirty="0" smtClean="0"/>
              <a:t> </a:t>
            </a:r>
            <a:r>
              <a:rPr lang="en-US" i="1" dirty="0" err="1" smtClean="0"/>
              <a:t>r</a:t>
            </a:r>
            <a:r>
              <a:rPr lang="en-US" dirty="0" smtClean="0"/>
              <a:t> </a:t>
            </a:r>
            <a:r>
              <a:rPr lang="en-US" dirty="0"/>
              <a:t>indicators and no intercept</a:t>
            </a:r>
          </a:p>
        </p:txBody>
      </p:sp>
      <p:pic>
        <p:nvPicPr>
          <p:cNvPr id="31748" name="Picture 4" descr="latex-image-1"/>
          <p:cNvPicPr>
            <a:picLocks noChangeAspect="1" noChangeArrowheads="1"/>
          </p:cNvPicPr>
          <p:nvPr/>
        </p:nvPicPr>
        <p:blipFill>
          <a:blip r:embed="rId3"/>
          <a:srcRect/>
          <a:stretch>
            <a:fillRect/>
          </a:stretch>
        </p:blipFill>
        <p:spPr bwMode="auto">
          <a:xfrm>
            <a:off x="1066800" y="1981200"/>
            <a:ext cx="6972300" cy="482600"/>
          </a:xfrm>
          <a:prstGeom prst="rect">
            <a:avLst/>
          </a:prstGeom>
          <a:noFill/>
        </p:spPr>
      </p:pic>
      <p:pic>
        <p:nvPicPr>
          <p:cNvPr id="31752" name="Picture 8" descr="latex-image-1"/>
          <p:cNvPicPr>
            <a:picLocks noChangeAspect="1" noChangeArrowheads="1"/>
          </p:cNvPicPr>
          <p:nvPr/>
        </p:nvPicPr>
        <p:blipFill>
          <a:blip r:embed="rId4"/>
          <a:srcRect/>
          <a:stretch>
            <a:fillRect/>
          </a:stretch>
        </p:blipFill>
        <p:spPr bwMode="auto">
          <a:xfrm>
            <a:off x="457200" y="3200400"/>
            <a:ext cx="8001000" cy="1917700"/>
          </a:xfrm>
          <a:prstGeom prst="rect">
            <a:avLst/>
          </a:prstGeom>
          <a:noFill/>
        </p:spPr>
      </p:pic>
      <p:sp>
        <p:nvSpPr>
          <p:cNvPr id="5" name="TextBox 4"/>
          <p:cNvSpPr txBox="1"/>
          <p:nvPr/>
        </p:nvSpPr>
        <p:spPr>
          <a:xfrm>
            <a:off x="1954953" y="5932598"/>
            <a:ext cx="5121915" cy="461665"/>
          </a:xfrm>
          <a:prstGeom prst="rect">
            <a:avLst/>
          </a:prstGeom>
          <a:noFill/>
        </p:spPr>
        <p:txBody>
          <a:bodyPr wrap="none" rtlCol="0">
            <a:spAutoFit/>
          </a:bodyPr>
          <a:lstStyle/>
          <a:p>
            <a:r>
              <a:rPr lang="en-US" sz="2400" dirty="0" smtClean="0"/>
              <a:t>Test contrasts of the means:  H</a:t>
            </a:r>
            <a:r>
              <a:rPr lang="en-US" sz="2400" baseline="-25000" dirty="0" smtClean="0"/>
              <a:t>0</a:t>
            </a:r>
            <a:r>
              <a:rPr lang="en-US" sz="2400" dirty="0" smtClean="0"/>
              <a:t>:</a:t>
            </a:r>
            <a:r>
              <a:rPr lang="en-US" sz="2400" b="1" dirty="0" smtClean="0"/>
              <a:t> L </a:t>
            </a:r>
            <a:r>
              <a:rPr lang="en-US" sz="2400" b="1" dirty="0" err="1" smtClean="0"/>
              <a:t>β</a:t>
            </a:r>
            <a:r>
              <a:rPr lang="en-US" sz="2400" dirty="0" smtClean="0"/>
              <a:t>= </a:t>
            </a:r>
            <a:r>
              <a:rPr lang="en-US" sz="2400" b="1" dirty="0" smtClean="0"/>
              <a:t>0</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designs with more than one factor</a:t>
            </a:r>
            <a:endParaRPr lang="en-US" dirty="0"/>
          </a:p>
        </p:txBody>
      </p:sp>
      <p:sp>
        <p:nvSpPr>
          <p:cNvPr id="3" name="Content Placeholder 2"/>
          <p:cNvSpPr>
            <a:spLocks noGrp="1"/>
          </p:cNvSpPr>
          <p:nvPr>
            <p:ph idx="1"/>
          </p:nvPr>
        </p:nvSpPr>
        <p:spPr>
          <a:xfrm>
            <a:off x="457200" y="1600201"/>
            <a:ext cx="8229600" cy="2594398"/>
          </a:xfrm>
        </p:spPr>
        <p:txBody>
          <a:bodyPr/>
          <a:lstStyle/>
          <a:p>
            <a:r>
              <a:rPr lang="en-US" dirty="0" smtClean="0"/>
              <a:t>Use cell means coding with one indicator for each treatment combination.</a:t>
            </a:r>
          </a:p>
          <a:p>
            <a:r>
              <a:rPr lang="en-US" dirty="0" smtClean="0"/>
              <a:t>All the usual tests are tests of contrasts.</a:t>
            </a:r>
          </a:p>
          <a:p>
            <a:r>
              <a:rPr lang="en-US" dirty="0" smtClean="0"/>
              <a:t>Use</a:t>
            </a:r>
            <a:endParaRPr lang="en-US" dirty="0"/>
          </a:p>
        </p:txBody>
      </p:sp>
      <p:pic>
        <p:nvPicPr>
          <p:cNvPr id="5" name="Picture 4" descr="latex-image-1.pdf"/>
          <p:cNvPicPr>
            <a:picLocks noChangeAspect="1"/>
          </p:cNvPicPr>
          <p:nvPr/>
        </p:nvPicPr>
        <p:blipFill>
          <a:blip r:embed="rId2"/>
          <a:stretch>
            <a:fillRect/>
          </a:stretch>
        </p:blipFill>
        <p:spPr>
          <a:xfrm>
            <a:off x="993775" y="4922838"/>
            <a:ext cx="71755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r>
              <a:rPr lang="en-US"/>
              <a:t>Testing Contrasts</a:t>
            </a:r>
          </a:p>
        </p:txBody>
      </p:sp>
      <p:sp>
        <p:nvSpPr>
          <p:cNvPr id="21507" name="Rectangle 3"/>
          <p:cNvSpPr>
            <a:spLocks noGrp="1" noChangeArrowheads="1"/>
          </p:cNvSpPr>
          <p:nvPr>
            <p:ph type="body" idx="1"/>
          </p:nvPr>
        </p:nvSpPr>
        <p:spPr>
          <a:xfrm>
            <a:off x="685800" y="3886200"/>
            <a:ext cx="7772400" cy="2209800"/>
          </a:xfrm>
        </p:spPr>
        <p:txBody>
          <a:bodyPr/>
          <a:lstStyle/>
          <a:p>
            <a:r>
              <a:rPr lang="en-US"/>
              <a:t>Differences between marginal means are definitely contrasts</a:t>
            </a:r>
          </a:p>
          <a:p>
            <a:r>
              <a:rPr lang="en-US"/>
              <a:t>Interactions are also sets of contrasts</a:t>
            </a:r>
          </a:p>
        </p:txBody>
      </p:sp>
      <p:pic>
        <p:nvPicPr>
          <p:cNvPr id="21508" name="Picture 4" descr="slide6"/>
          <p:cNvPicPr>
            <a:picLocks noChangeAspect="1" noChangeArrowheads="1"/>
          </p:cNvPicPr>
          <p:nvPr/>
        </p:nvPicPr>
        <p:blipFill>
          <a:blip r:embed="rId3"/>
          <a:srcRect/>
          <a:stretch>
            <a:fillRect/>
          </a:stretch>
        </p:blipFill>
        <p:spPr bwMode="auto">
          <a:xfrm>
            <a:off x="1752600" y="990600"/>
            <a:ext cx="5354638" cy="27098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915400" cy="1143000"/>
          </a:xfrm>
        </p:spPr>
        <p:txBody>
          <a:bodyPr/>
          <a:lstStyle/>
          <a:p>
            <a:r>
              <a:rPr lang="en-US"/>
              <a:t>Interactions are sets of Contrasts</a:t>
            </a:r>
          </a:p>
        </p:txBody>
      </p:sp>
      <p:sp>
        <p:nvSpPr>
          <p:cNvPr id="23555" name="Rectangle 3"/>
          <p:cNvSpPr>
            <a:spLocks noGrp="1" noChangeArrowheads="1"/>
          </p:cNvSpPr>
          <p:nvPr>
            <p:ph type="body" idx="1"/>
          </p:nvPr>
        </p:nvSpPr>
        <p:spPr>
          <a:xfrm>
            <a:off x="685800" y="4419600"/>
            <a:ext cx="7772400" cy="2209800"/>
          </a:xfrm>
        </p:spPr>
        <p:txBody>
          <a:bodyPr/>
          <a:lstStyle/>
          <a:p>
            <a:r>
              <a:rPr lang="en-US"/>
              <a:t> </a:t>
            </a:r>
          </a:p>
          <a:p>
            <a:endParaRPr lang="en-US"/>
          </a:p>
          <a:p>
            <a:r>
              <a:rPr lang="en-US"/>
              <a:t> </a:t>
            </a:r>
          </a:p>
        </p:txBody>
      </p:sp>
      <p:pic>
        <p:nvPicPr>
          <p:cNvPr id="23557" name="Picture 5" descr="latex-image-1"/>
          <p:cNvPicPr>
            <a:picLocks noChangeAspect="1" noChangeArrowheads="1"/>
          </p:cNvPicPr>
          <p:nvPr/>
        </p:nvPicPr>
        <p:blipFill>
          <a:blip r:embed="rId4"/>
          <a:srcRect/>
          <a:stretch>
            <a:fillRect/>
          </a:stretch>
        </p:blipFill>
        <p:spPr bwMode="auto">
          <a:xfrm>
            <a:off x="1066800" y="4572000"/>
            <a:ext cx="6997700" cy="381000"/>
          </a:xfrm>
          <a:prstGeom prst="rect">
            <a:avLst/>
          </a:prstGeom>
          <a:noFill/>
        </p:spPr>
      </p:pic>
      <p:pic>
        <p:nvPicPr>
          <p:cNvPr id="23558" name="Picture 6" descr="latex-image-1"/>
          <p:cNvPicPr>
            <a:picLocks noChangeAspect="1" noChangeArrowheads="1"/>
          </p:cNvPicPr>
          <p:nvPr/>
        </p:nvPicPr>
        <p:blipFill>
          <a:blip r:embed="rId5"/>
          <a:srcRect/>
          <a:stretch>
            <a:fillRect/>
          </a:stretch>
        </p:blipFill>
        <p:spPr bwMode="auto">
          <a:xfrm>
            <a:off x="1066800" y="5715000"/>
            <a:ext cx="5499100" cy="952500"/>
          </a:xfrm>
          <a:prstGeom prst="rect">
            <a:avLst/>
          </a:prstGeom>
          <a:noFill/>
        </p:spPr>
      </p:pic>
      <p:graphicFrame>
        <p:nvGraphicFramePr>
          <p:cNvPr id="23559" name="Object 7"/>
          <p:cNvGraphicFramePr>
            <a:graphicFrameLocks noChangeAspect="1"/>
          </p:cNvGraphicFramePr>
          <p:nvPr/>
        </p:nvGraphicFramePr>
        <p:xfrm>
          <a:off x="2133600" y="990600"/>
          <a:ext cx="4572000" cy="3124200"/>
        </p:xfrm>
        <a:graphic>
          <a:graphicData uri="http://schemas.openxmlformats.org/presentationml/2006/ole">
            <mc:AlternateContent xmlns:mc="http://schemas.openxmlformats.org/markup-compatibility/2006">
              <mc:Choice xmlns:v="urn:schemas-microsoft-com:vml" Requires="v">
                <p:oleObj spid="_x0000_s43013" name="Worksheet" r:id="rId6" imgW="4562856" imgH="3599688" progId="Excel.Sheet.8">
                  <p:embed/>
                </p:oleObj>
              </mc:Choice>
              <mc:Fallback>
                <p:oleObj name="Worksheet" r:id="rId6" imgW="4562856" imgH="3599688" progId="Excel.Sheet.8">
                  <p:embed/>
                  <p:pic>
                    <p:nvPicPr>
                      <p:cNvPr id="0" name="Picture 2"/>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990600"/>
                        <a:ext cx="4572000" cy="3124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With cell means coding</a:t>
            </a:r>
            <a:endParaRPr lang="en-US" dirty="0"/>
          </a:p>
        </p:txBody>
      </p:sp>
      <p:sp>
        <p:nvSpPr>
          <p:cNvPr id="3" name="Content Placeholder 2"/>
          <p:cNvSpPr>
            <a:spLocks noGrp="1"/>
          </p:cNvSpPr>
          <p:nvPr>
            <p:ph idx="1"/>
          </p:nvPr>
        </p:nvSpPr>
        <p:spPr>
          <a:xfrm>
            <a:off x="457200" y="1357470"/>
            <a:ext cx="8229600" cy="2677955"/>
          </a:xfrm>
        </p:spPr>
        <p:txBody>
          <a:bodyPr/>
          <a:lstStyle/>
          <a:p>
            <a:r>
              <a:rPr lang="en-US" dirty="0" smtClean="0"/>
              <a:t>Assume there are </a:t>
            </a:r>
            <a:r>
              <a:rPr lang="en-US" i="1" dirty="0" err="1" smtClean="0"/>
              <a:t>p</a:t>
            </a:r>
            <a:r>
              <a:rPr lang="en-US" dirty="0" smtClean="0"/>
              <a:t> treatment combinations.</a:t>
            </a:r>
          </a:p>
          <a:p>
            <a:r>
              <a:rPr lang="en-US" dirty="0" smtClean="0"/>
              <a:t>The </a:t>
            </a:r>
            <a:r>
              <a:rPr lang="en-US" b="1" i="1" dirty="0" smtClean="0"/>
              <a:t>X</a:t>
            </a:r>
            <a:r>
              <a:rPr lang="en-US" dirty="0" smtClean="0"/>
              <a:t> matrix has exactly one 1 in each row, and all the rest zeros.</a:t>
            </a:r>
          </a:p>
          <a:p>
            <a:r>
              <a:rPr lang="en-US" dirty="0" smtClean="0"/>
              <a:t>There are </a:t>
            </a:r>
            <a:r>
              <a:rPr lang="en-US" i="1" dirty="0" err="1" smtClean="0"/>
              <a:t>n</a:t>
            </a:r>
            <a:r>
              <a:rPr lang="en-US" baseline="-25000" dirty="0" err="1" smtClean="0"/>
              <a:t>j</a:t>
            </a:r>
            <a:r>
              <a:rPr lang="en-US" dirty="0" smtClean="0"/>
              <a:t> ones in each column.</a:t>
            </a:r>
          </a:p>
          <a:p>
            <a:endParaRPr lang="en-US" dirty="0" smtClean="0"/>
          </a:p>
          <a:p>
            <a:endParaRPr lang="en-US" dirty="0"/>
          </a:p>
        </p:txBody>
      </p:sp>
      <p:pic>
        <p:nvPicPr>
          <p:cNvPr id="4" name="Picture 3" descr="latex-image-1.pdf"/>
          <p:cNvPicPr>
            <a:picLocks noChangeAspect="1"/>
          </p:cNvPicPr>
          <p:nvPr/>
        </p:nvPicPr>
        <p:blipFill>
          <a:blip r:embed="rId2"/>
          <a:stretch>
            <a:fillRect/>
          </a:stretch>
        </p:blipFill>
        <p:spPr>
          <a:xfrm>
            <a:off x="1028700" y="4035425"/>
            <a:ext cx="5829300" cy="2489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443"/>
          </a:xfrm>
        </p:spPr>
        <p:txBody>
          <a:bodyPr/>
          <a:lstStyle/>
          <a:p>
            <a:r>
              <a:rPr lang="en-US" dirty="0" smtClean="0"/>
              <a:t>Multiplying and dividing by n</a:t>
            </a:r>
            <a:endParaRPr lang="en-US" dirty="0"/>
          </a:p>
        </p:txBody>
      </p:sp>
      <p:sp>
        <p:nvSpPr>
          <p:cNvPr id="5" name="Content Placeholder 4"/>
          <p:cNvSpPr>
            <a:spLocks noGrp="1"/>
          </p:cNvSpPr>
          <p:nvPr>
            <p:ph idx="1"/>
          </p:nvPr>
        </p:nvSpPr>
        <p:spPr>
          <a:xfrm>
            <a:off x="457200" y="3171722"/>
            <a:ext cx="8229600" cy="3686278"/>
          </a:xfrm>
        </p:spPr>
        <p:txBody>
          <a:bodyPr>
            <a:normAutofit fontScale="85000" lnSpcReduction="10000"/>
          </a:bodyPr>
          <a:lstStyle/>
          <a:p>
            <a:r>
              <a:rPr lang="en-US" i="1" dirty="0" smtClean="0"/>
              <a:t>f</a:t>
            </a:r>
            <a:r>
              <a:rPr lang="en-US" i="1" baseline="-25000" dirty="0" smtClean="0"/>
              <a:t>1</a:t>
            </a:r>
            <a:r>
              <a:rPr lang="en-US" i="1" dirty="0" smtClean="0"/>
              <a:t>, .. </a:t>
            </a:r>
            <a:r>
              <a:rPr lang="en-US" i="1" dirty="0" err="1" smtClean="0"/>
              <a:t>f</a:t>
            </a:r>
            <a:r>
              <a:rPr lang="en-US" i="1" baseline="-25000" dirty="0" err="1" smtClean="0"/>
              <a:t>r</a:t>
            </a:r>
            <a:r>
              <a:rPr lang="en-US" i="1" dirty="0" smtClean="0"/>
              <a:t> </a:t>
            </a:r>
            <a:r>
              <a:rPr lang="en-US" dirty="0" smtClean="0"/>
              <a:t>are relative sample sizes: </a:t>
            </a:r>
            <a:r>
              <a:rPr lang="en-US" i="1" dirty="0" err="1" smtClean="0"/>
              <a:t>f</a:t>
            </a:r>
            <a:r>
              <a:rPr lang="en-US" i="1" baseline="-25000" dirty="0" err="1" smtClean="0"/>
              <a:t>j</a:t>
            </a:r>
            <a:r>
              <a:rPr lang="en-US" i="1" dirty="0" smtClean="0"/>
              <a:t> = </a:t>
            </a:r>
            <a:r>
              <a:rPr lang="en-US" i="1" dirty="0" err="1" smtClean="0"/>
              <a:t>n</a:t>
            </a:r>
            <a:r>
              <a:rPr lang="en-US" i="1" baseline="-25000" dirty="0" err="1" smtClean="0"/>
              <a:t>j</a:t>
            </a:r>
            <a:r>
              <a:rPr lang="en-US" i="1" dirty="0" smtClean="0"/>
              <a:t>/n</a:t>
            </a:r>
          </a:p>
          <a:p>
            <a:r>
              <a:rPr lang="en-US" dirty="0" smtClean="0"/>
              <a:t>As usual, the non-centrality parameter is sample size times a quantity that we reluctantly call effect size.</a:t>
            </a:r>
          </a:p>
          <a:p>
            <a:r>
              <a:rPr lang="en-US" b="1" i="1" dirty="0" smtClean="0"/>
              <a:t>Lβ</a:t>
            </a:r>
            <a:r>
              <a:rPr lang="en-US" b="1" dirty="0" smtClean="0"/>
              <a:t> </a:t>
            </a:r>
            <a:r>
              <a:rPr lang="en-US" dirty="0" smtClean="0"/>
              <a:t>is an </a:t>
            </a:r>
            <a:r>
              <a:rPr lang="en-US" i="1" dirty="0" smtClean="0"/>
              <a:t>effect </a:t>
            </a:r>
            <a:r>
              <a:rPr lang="en-US" dirty="0" smtClean="0"/>
              <a:t>-- a particular way in which the null hypothesis is wrong. It is naturally expressed in units of the common within-treatment standard deviation </a:t>
            </a:r>
            <a:r>
              <a:rPr lang="en-US" i="1" dirty="0" err="1" smtClean="0"/>
              <a:t>σ</a:t>
            </a:r>
            <a:r>
              <a:rPr lang="en-US" dirty="0" smtClean="0"/>
              <a:t>, and in general there is no reasonable way to avoid it.</a:t>
            </a:r>
          </a:p>
          <a:p>
            <a:r>
              <a:rPr lang="en-US" dirty="0" smtClean="0"/>
              <a:t>Almost always, </a:t>
            </a:r>
            <a:r>
              <a:rPr lang="en-US" i="1" dirty="0" err="1" smtClean="0"/>
              <a:t>h</a:t>
            </a:r>
            <a:r>
              <a:rPr lang="en-US" i="1" dirty="0" smtClean="0"/>
              <a:t> = 0</a:t>
            </a:r>
            <a:r>
              <a:rPr lang="en-US" dirty="0" smtClean="0"/>
              <a:t>.</a:t>
            </a:r>
            <a:endParaRPr lang="en-US" dirty="0"/>
          </a:p>
        </p:txBody>
      </p:sp>
      <p:pic>
        <p:nvPicPr>
          <p:cNvPr id="6" name="Picture 5" descr="latex-image-1.pdf"/>
          <p:cNvPicPr>
            <a:picLocks noChangeAspect="1"/>
          </p:cNvPicPr>
          <p:nvPr/>
        </p:nvPicPr>
        <p:blipFill>
          <a:blip r:embed="rId2"/>
          <a:stretch>
            <a:fillRect/>
          </a:stretch>
        </p:blipFill>
        <p:spPr>
          <a:xfrm>
            <a:off x="167925" y="1073150"/>
            <a:ext cx="8724900" cy="1663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7310"/>
          </a:xfrm>
        </p:spPr>
        <p:txBody>
          <a:bodyPr>
            <a:normAutofit fontScale="90000"/>
          </a:bodyPr>
          <a:lstStyle/>
          <a:p>
            <a:r>
              <a:rPr lang="en-US" dirty="0" smtClean="0"/>
              <a:t>To actually do a power analysis </a:t>
            </a:r>
            <a:endParaRPr lang="en-US" dirty="0"/>
          </a:p>
        </p:txBody>
      </p:sp>
      <p:sp>
        <p:nvSpPr>
          <p:cNvPr id="3" name="Content Placeholder 2"/>
          <p:cNvSpPr>
            <a:spLocks noGrp="1"/>
          </p:cNvSpPr>
          <p:nvPr>
            <p:ph idx="1"/>
          </p:nvPr>
        </p:nvSpPr>
        <p:spPr>
          <a:xfrm>
            <a:off x="457200" y="1080345"/>
            <a:ext cx="8229600" cy="2934450"/>
          </a:xfrm>
        </p:spPr>
        <p:txBody>
          <a:bodyPr/>
          <a:lstStyle/>
          <a:p>
            <a:r>
              <a:rPr lang="en-US" dirty="0" smtClean="0"/>
              <a:t>All you need is a vector of relative sample sizes,</a:t>
            </a:r>
          </a:p>
          <a:p>
            <a:r>
              <a:rPr lang="en-US" dirty="0" smtClean="0"/>
              <a:t>The contrast matrix </a:t>
            </a:r>
            <a:r>
              <a:rPr lang="en-US" b="1" i="1" dirty="0" smtClean="0"/>
              <a:t>L</a:t>
            </a:r>
          </a:p>
          <a:p>
            <a:r>
              <a:rPr lang="en-US" dirty="0" smtClean="0"/>
              <a:t>And a vector of numbers representing the differences between </a:t>
            </a:r>
            <a:r>
              <a:rPr lang="en-US" b="1" i="1" dirty="0" smtClean="0"/>
              <a:t>Lβ</a:t>
            </a:r>
            <a:r>
              <a:rPr lang="en-US" b="1" dirty="0" smtClean="0"/>
              <a:t> </a:t>
            </a:r>
            <a:r>
              <a:rPr lang="en-US" dirty="0" smtClean="0"/>
              <a:t>and </a:t>
            </a:r>
            <a:r>
              <a:rPr lang="en-US" b="1" i="1" dirty="0" err="1" smtClean="0"/>
              <a:t>h</a:t>
            </a:r>
            <a:r>
              <a:rPr lang="en-US" dirty="0" smtClean="0"/>
              <a:t> in units of </a:t>
            </a:r>
            <a:r>
              <a:rPr lang="en-US" i="1" dirty="0" err="1" smtClean="0"/>
              <a:t>σ</a:t>
            </a:r>
            <a:r>
              <a:rPr lang="en-US" dirty="0" smtClean="0"/>
              <a:t>.</a:t>
            </a:r>
            <a:endParaRPr lang="en-US" dirty="0"/>
          </a:p>
        </p:txBody>
      </p:sp>
      <p:pic>
        <p:nvPicPr>
          <p:cNvPr id="5" name="Picture 4" descr="latex-image-1.pdf"/>
          <p:cNvPicPr>
            <a:picLocks noChangeAspect="1"/>
          </p:cNvPicPr>
          <p:nvPr/>
        </p:nvPicPr>
        <p:blipFill>
          <a:blip r:embed="rId2"/>
          <a:stretch>
            <a:fillRect/>
          </a:stretch>
        </p:blipFill>
        <p:spPr>
          <a:xfrm>
            <a:off x="211689" y="4737100"/>
            <a:ext cx="8724900" cy="1663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8055"/>
          </a:xfrm>
        </p:spPr>
        <p:txBody>
          <a:bodyPr>
            <a:normAutofit fontScale="90000"/>
          </a:bodyPr>
          <a:lstStyle/>
          <a:p>
            <a:r>
              <a:rPr lang="en-US" dirty="0" smtClean="0"/>
              <a:t>Recall the two-factor interaction</a:t>
            </a:r>
            <a:endParaRPr lang="en-US" dirty="0"/>
          </a:p>
        </p:txBody>
      </p:sp>
      <p:pic>
        <p:nvPicPr>
          <p:cNvPr id="3" name="Picture 2" descr="latex-image-1.pdf"/>
          <p:cNvPicPr>
            <a:picLocks noChangeAspect="1"/>
          </p:cNvPicPr>
          <p:nvPr/>
        </p:nvPicPr>
        <p:blipFill>
          <a:blip r:embed="rId2"/>
          <a:stretch>
            <a:fillRect/>
          </a:stretch>
        </p:blipFill>
        <p:spPr>
          <a:xfrm>
            <a:off x="1944688" y="1019404"/>
            <a:ext cx="4965700" cy="2349500"/>
          </a:xfrm>
          <a:prstGeom prst="rect">
            <a:avLst/>
          </a:prstGeom>
        </p:spPr>
      </p:pic>
      <p:pic>
        <p:nvPicPr>
          <p:cNvPr id="4" name="Picture 3" descr="latex-image-1.pdf"/>
          <p:cNvPicPr>
            <a:picLocks noChangeAspect="1"/>
          </p:cNvPicPr>
          <p:nvPr/>
        </p:nvPicPr>
        <p:blipFill>
          <a:blip r:embed="rId3"/>
          <a:stretch>
            <a:fillRect/>
          </a:stretch>
        </p:blipFill>
        <p:spPr>
          <a:xfrm>
            <a:off x="1809750" y="3663950"/>
            <a:ext cx="5168900" cy="292100"/>
          </a:xfrm>
          <a:prstGeom prst="rect">
            <a:avLst/>
          </a:prstGeom>
        </p:spPr>
      </p:pic>
      <p:pic>
        <p:nvPicPr>
          <p:cNvPr id="5" name="Picture 4" descr="latex-image-1.pdf"/>
          <p:cNvPicPr>
            <a:picLocks noChangeAspect="1"/>
          </p:cNvPicPr>
          <p:nvPr/>
        </p:nvPicPr>
        <p:blipFill>
          <a:blip r:embed="rId4"/>
          <a:stretch>
            <a:fillRect/>
          </a:stretch>
        </p:blipFill>
        <p:spPr>
          <a:xfrm>
            <a:off x="5704969" y="4241800"/>
            <a:ext cx="1663700" cy="2209800"/>
          </a:xfrm>
          <a:prstGeom prst="rect">
            <a:avLst/>
          </a:prstGeom>
        </p:spPr>
      </p:pic>
      <p:pic>
        <p:nvPicPr>
          <p:cNvPr id="8" name="Picture 7" descr="latex-image-1.pdf"/>
          <p:cNvPicPr>
            <a:picLocks noChangeAspect="1"/>
          </p:cNvPicPr>
          <p:nvPr/>
        </p:nvPicPr>
        <p:blipFill>
          <a:blip r:embed="rId5"/>
          <a:stretch>
            <a:fillRect/>
          </a:stretch>
        </p:blipFill>
        <p:spPr>
          <a:xfrm>
            <a:off x="457200" y="4987925"/>
            <a:ext cx="4521200" cy="749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
            <a:ext cx="8229600" cy="544228"/>
          </a:xfrm>
        </p:spPr>
        <p:txBody>
          <a:bodyPr>
            <a:normAutofit fontScale="90000"/>
          </a:bodyPr>
          <a:lstStyle/>
          <a:p>
            <a:r>
              <a:rPr lang="en-US" dirty="0" smtClean="0"/>
              <a:t>An example</a:t>
            </a:r>
            <a:endParaRPr lang="en-US" dirty="0"/>
          </a:p>
        </p:txBody>
      </p:sp>
      <p:pic>
        <p:nvPicPr>
          <p:cNvPr id="4" name="Picture 3" descr="latex-image-1.pdf"/>
          <p:cNvPicPr>
            <a:picLocks noChangeAspect="1"/>
          </p:cNvPicPr>
          <p:nvPr/>
        </p:nvPicPr>
        <p:blipFill>
          <a:blip r:embed="rId2"/>
          <a:stretch>
            <a:fillRect/>
          </a:stretch>
        </p:blipFill>
        <p:spPr>
          <a:xfrm>
            <a:off x="1831756" y="3242040"/>
            <a:ext cx="5461000" cy="2349500"/>
          </a:xfrm>
          <a:prstGeom prst="rect">
            <a:avLst/>
          </a:prstGeom>
        </p:spPr>
      </p:pic>
      <p:pic>
        <p:nvPicPr>
          <p:cNvPr id="5" name="Picture 4" descr="latex-image-1.pdf"/>
          <p:cNvPicPr>
            <a:picLocks noChangeAspect="1"/>
          </p:cNvPicPr>
          <p:nvPr/>
        </p:nvPicPr>
        <p:blipFill>
          <a:blip r:embed="rId3"/>
          <a:stretch>
            <a:fillRect/>
          </a:stretch>
        </p:blipFill>
        <p:spPr>
          <a:xfrm>
            <a:off x="282575" y="1106488"/>
            <a:ext cx="8724900" cy="1765300"/>
          </a:xfrm>
          <a:prstGeom prst="rect">
            <a:avLst/>
          </a:prstGeom>
        </p:spPr>
      </p:pic>
      <p:sp>
        <p:nvSpPr>
          <p:cNvPr id="6" name="TextBox 5"/>
          <p:cNvSpPr txBox="1"/>
          <p:nvPr/>
        </p:nvSpPr>
        <p:spPr>
          <a:xfrm>
            <a:off x="818531" y="5843394"/>
            <a:ext cx="7653019" cy="646331"/>
          </a:xfrm>
          <a:prstGeom prst="rect">
            <a:avLst/>
          </a:prstGeom>
          <a:noFill/>
        </p:spPr>
        <p:txBody>
          <a:bodyPr wrap="none" rtlCol="0">
            <a:spAutoFit/>
          </a:bodyPr>
          <a:lstStyle/>
          <a:p>
            <a:r>
              <a:rPr lang="en-US" dirty="0" smtClean="0"/>
              <a:t>Cell sample sizes are all equal, and we want to be able to detect an effect of this </a:t>
            </a:r>
          </a:p>
          <a:p>
            <a:r>
              <a:rPr lang="en-US" dirty="0" smtClean="0"/>
              <a:t>magnitude with probability at least 0.80.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Non-central F distribution</a:t>
            </a:r>
            <a:endParaRPr lang="en-US" dirty="0"/>
          </a:p>
        </p:txBody>
      </p:sp>
      <p:pic>
        <p:nvPicPr>
          <p:cNvPr id="11" name="Picture 10" descr="latex-image-1.pdf"/>
          <p:cNvPicPr>
            <a:picLocks noChangeAspect="1"/>
          </p:cNvPicPr>
          <p:nvPr/>
        </p:nvPicPr>
        <p:blipFill>
          <a:blip r:embed="rId2"/>
          <a:stretch>
            <a:fillRect/>
          </a:stretch>
        </p:blipFill>
        <p:spPr>
          <a:xfrm>
            <a:off x="266700" y="1008913"/>
            <a:ext cx="8877300" cy="421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General Linear Model</a:t>
            </a:r>
            <a:endParaRPr lang="en-US" dirty="0"/>
          </a:p>
        </p:txBody>
      </p:sp>
      <p:pic>
        <p:nvPicPr>
          <p:cNvPr id="3" name="Picture 2" descr="latex-image-1.pdf"/>
          <p:cNvPicPr>
            <a:picLocks noChangeAspect="1"/>
          </p:cNvPicPr>
          <p:nvPr/>
        </p:nvPicPr>
        <p:blipFill>
          <a:blip r:embed="rId2"/>
          <a:stretch>
            <a:fillRect/>
          </a:stretch>
        </p:blipFill>
        <p:spPr>
          <a:xfrm>
            <a:off x="984250" y="1436688"/>
            <a:ext cx="2578100" cy="368300"/>
          </a:xfrm>
          <a:prstGeom prst="rect">
            <a:avLst/>
          </a:prstGeom>
        </p:spPr>
      </p:pic>
      <p:sp>
        <p:nvSpPr>
          <p:cNvPr id="8" name="TextBox 7"/>
          <p:cNvSpPr txBox="1"/>
          <p:nvPr/>
        </p:nvSpPr>
        <p:spPr>
          <a:xfrm>
            <a:off x="935038" y="6355800"/>
            <a:ext cx="6769251" cy="369332"/>
          </a:xfrm>
          <a:prstGeom prst="rect">
            <a:avLst/>
          </a:prstGeom>
          <a:noFill/>
        </p:spPr>
        <p:txBody>
          <a:bodyPr wrap="none" rtlCol="0">
            <a:spAutoFit/>
          </a:bodyPr>
          <a:lstStyle/>
          <a:p>
            <a:r>
              <a:rPr lang="en-US" dirty="0" smtClean="0"/>
              <a:t>Note that the sample size is concealed in the non-centrality parameter.</a:t>
            </a:r>
            <a:endParaRPr lang="en-US" dirty="0"/>
          </a:p>
        </p:txBody>
      </p:sp>
      <p:pic>
        <p:nvPicPr>
          <p:cNvPr id="10" name="Picture 9" descr="latex-image-1.pdf"/>
          <p:cNvPicPr>
            <a:picLocks noChangeAspect="1"/>
          </p:cNvPicPr>
          <p:nvPr/>
        </p:nvPicPr>
        <p:blipFill>
          <a:blip r:embed="rId3"/>
          <a:stretch>
            <a:fillRect/>
          </a:stretch>
        </p:blipFill>
        <p:spPr>
          <a:xfrm>
            <a:off x="4757738" y="1406525"/>
            <a:ext cx="2463800" cy="431800"/>
          </a:xfrm>
          <a:prstGeom prst="rect">
            <a:avLst/>
          </a:prstGeom>
        </p:spPr>
      </p:pic>
      <p:pic>
        <p:nvPicPr>
          <p:cNvPr id="11" name="Picture 10" descr="latex-image-1.pdf"/>
          <p:cNvPicPr>
            <a:picLocks noChangeAspect="1"/>
          </p:cNvPicPr>
          <p:nvPr/>
        </p:nvPicPr>
        <p:blipFill>
          <a:blip r:embed="rId4"/>
          <a:stretch>
            <a:fillRect/>
          </a:stretch>
        </p:blipFill>
        <p:spPr>
          <a:xfrm>
            <a:off x="317500" y="2530475"/>
            <a:ext cx="8369300" cy="1117600"/>
          </a:xfrm>
          <a:prstGeom prst="rect">
            <a:avLst/>
          </a:prstGeom>
        </p:spPr>
      </p:pic>
      <p:pic>
        <p:nvPicPr>
          <p:cNvPr id="13" name="Picture 12" descr="latex-image-1.pdf"/>
          <p:cNvPicPr>
            <a:picLocks noChangeAspect="1"/>
          </p:cNvPicPr>
          <p:nvPr/>
        </p:nvPicPr>
        <p:blipFill>
          <a:blip r:embed="rId5"/>
          <a:stretch>
            <a:fillRect/>
          </a:stretch>
        </p:blipFill>
        <p:spPr>
          <a:xfrm>
            <a:off x="1692275" y="4117975"/>
            <a:ext cx="5232400" cy="482600"/>
          </a:xfrm>
          <a:prstGeom prst="rect">
            <a:avLst/>
          </a:prstGeom>
        </p:spPr>
      </p:pic>
      <p:pic>
        <p:nvPicPr>
          <p:cNvPr id="14" name="Picture 13" descr="latex-image-1.pdf"/>
          <p:cNvPicPr>
            <a:picLocks noChangeAspect="1"/>
          </p:cNvPicPr>
          <p:nvPr/>
        </p:nvPicPr>
        <p:blipFill>
          <a:blip r:embed="rId6"/>
          <a:stretch>
            <a:fillRect/>
          </a:stretch>
        </p:blipFill>
        <p:spPr>
          <a:xfrm>
            <a:off x="423863" y="5046663"/>
            <a:ext cx="8077200" cy="1028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627785"/>
          </a:xfrm>
        </p:spPr>
        <p:txBody>
          <a:bodyPr>
            <a:normAutofit fontScale="90000"/>
          </a:bodyPr>
          <a:lstStyle/>
          <a:p>
            <a:r>
              <a:rPr lang="en-US" dirty="0" smtClean="0"/>
              <a:t>Power</a:t>
            </a:r>
            <a:endParaRPr lang="en-US" dirty="0"/>
          </a:p>
        </p:txBody>
      </p:sp>
      <p:sp>
        <p:nvSpPr>
          <p:cNvPr id="12" name="Content Placeholder 11"/>
          <p:cNvSpPr>
            <a:spLocks noGrp="1"/>
          </p:cNvSpPr>
          <p:nvPr>
            <p:ph idx="1"/>
          </p:nvPr>
        </p:nvSpPr>
        <p:spPr>
          <a:xfrm>
            <a:off x="457200" y="852289"/>
            <a:ext cx="8229600" cy="5564944"/>
          </a:xfrm>
        </p:spPr>
        <p:txBody>
          <a:bodyPr>
            <a:normAutofit lnSpcReduction="10000"/>
          </a:bodyPr>
          <a:lstStyle/>
          <a:p>
            <a:r>
              <a:rPr lang="en-US" dirty="0" smtClean="0"/>
              <a:t>When </a:t>
            </a:r>
            <a:r>
              <a:rPr lang="en-US" b="1" i="1" dirty="0" smtClean="0"/>
              <a:t>L </a:t>
            </a:r>
            <a:r>
              <a:rPr lang="en-US" b="1" i="1" dirty="0" err="1" smtClean="0"/>
              <a:t>β</a:t>
            </a:r>
            <a:r>
              <a:rPr lang="en-US" b="1" i="1" dirty="0" smtClean="0"/>
              <a:t> </a:t>
            </a:r>
            <a:r>
              <a:rPr lang="en-US" i="1" dirty="0" smtClean="0"/>
              <a:t>≠ </a:t>
            </a:r>
            <a:r>
              <a:rPr lang="en-US" b="1" i="1" dirty="0" err="1" smtClean="0"/>
              <a:t>h</a:t>
            </a:r>
            <a:r>
              <a:rPr lang="en-US" dirty="0" smtClean="0"/>
              <a:t>, the sample size influences the distribution of F* through two quantities:</a:t>
            </a:r>
          </a:p>
          <a:p>
            <a:pPr lvl="1"/>
            <a:r>
              <a:rPr lang="en-US" dirty="0" smtClean="0"/>
              <a:t>The denominator degrees of freedom </a:t>
            </a:r>
            <a:r>
              <a:rPr lang="en-US" i="1" dirty="0" smtClean="0"/>
              <a:t>n-</a:t>
            </a:r>
            <a:r>
              <a:rPr lang="en-US" i="1" dirty="0" err="1" smtClean="0"/>
              <a:t>p</a:t>
            </a:r>
            <a:endParaRPr lang="en-US" i="1" dirty="0" smtClean="0"/>
          </a:p>
          <a:p>
            <a:pPr lvl="1"/>
            <a:r>
              <a:rPr lang="en-US" dirty="0" smtClean="0"/>
              <a:t>The non-centrality parameter </a:t>
            </a:r>
            <a:r>
              <a:rPr lang="en-US" i="1" dirty="0" err="1" smtClean="0">
                <a:latin typeface="Lucida Grande"/>
                <a:ea typeface="Lucida Grande"/>
                <a:cs typeface="Lucida Grande"/>
              </a:rPr>
              <a:t>ϕ</a:t>
            </a:r>
            <a:endParaRPr lang="en-US" i="1" dirty="0" smtClean="0"/>
          </a:p>
          <a:p>
            <a:r>
              <a:rPr lang="en-US" dirty="0" smtClean="0"/>
              <a:t>The denominator degrees of freedom also influences the critical value, but the critical value of F* settles down to the critical value of a chisquare with </a:t>
            </a:r>
            <a:r>
              <a:rPr lang="en-US" i="1" dirty="0" err="1" smtClean="0"/>
              <a:t>df</a:t>
            </a:r>
            <a:r>
              <a:rPr lang="en-US" i="1" dirty="0" smtClean="0"/>
              <a:t>=</a:t>
            </a:r>
            <a:r>
              <a:rPr lang="en-US" i="1" dirty="0" err="1" smtClean="0"/>
              <a:t>r</a:t>
            </a:r>
            <a:r>
              <a:rPr lang="en-US" dirty="0" smtClean="0"/>
              <a:t>, divided by </a:t>
            </a:r>
            <a:r>
              <a:rPr lang="en-US" i="1" dirty="0" err="1" smtClean="0"/>
              <a:t>r</a:t>
            </a:r>
            <a:r>
              <a:rPr lang="en-US" dirty="0" smtClean="0"/>
              <a:t>. </a:t>
            </a:r>
          </a:p>
          <a:p>
            <a:r>
              <a:rPr lang="en-US" dirty="0" smtClean="0"/>
              <a:t>Power goes to one as </a:t>
            </a:r>
            <a:r>
              <a:rPr lang="en-US" i="1" dirty="0" smtClean="0"/>
              <a:t>n</a:t>
            </a:r>
            <a:r>
              <a:rPr lang="en-US" dirty="0" smtClean="0"/>
              <a:t> goes to infinity, as long as the null hypothesis is false. That is, the F test is consistent. </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means</a:t>
            </a:r>
            <a:endParaRPr lang="en-US" dirty="0"/>
          </a:p>
        </p:txBody>
      </p:sp>
      <p:pic>
        <p:nvPicPr>
          <p:cNvPr id="4" name="Picture 3" descr="latex-image-1.pdf"/>
          <p:cNvPicPr>
            <a:picLocks noChangeAspect="1"/>
          </p:cNvPicPr>
          <p:nvPr/>
        </p:nvPicPr>
        <p:blipFill>
          <a:blip r:embed="rId2"/>
          <a:stretch>
            <a:fillRect/>
          </a:stretch>
        </p:blipFill>
        <p:spPr>
          <a:xfrm>
            <a:off x="200508" y="1637731"/>
            <a:ext cx="8724900" cy="2425700"/>
          </a:xfrm>
          <a:prstGeom prst="rect">
            <a:avLst/>
          </a:prstGeom>
        </p:spPr>
      </p:pic>
      <p:pic>
        <p:nvPicPr>
          <p:cNvPr id="5" name="Picture 4" descr="latex-image-1.pdf"/>
          <p:cNvPicPr>
            <a:picLocks noChangeAspect="1"/>
          </p:cNvPicPr>
          <p:nvPr/>
        </p:nvPicPr>
        <p:blipFill>
          <a:blip r:embed="rId3"/>
          <a:stretch>
            <a:fillRect/>
          </a:stretch>
        </p:blipFill>
        <p:spPr>
          <a:xfrm>
            <a:off x="2584450" y="4783138"/>
            <a:ext cx="3340100" cy="393700"/>
          </a:xfrm>
          <a:prstGeom prst="rect">
            <a:avLst/>
          </a:prstGeom>
        </p:spPr>
      </p:pic>
      <p:pic>
        <p:nvPicPr>
          <p:cNvPr id="6" name="Picture 5" descr="latex-image-1.pdf"/>
          <p:cNvPicPr>
            <a:picLocks noChangeAspect="1"/>
          </p:cNvPicPr>
          <p:nvPr/>
        </p:nvPicPr>
        <p:blipFill>
          <a:blip r:embed="rId4"/>
          <a:stretch>
            <a:fillRect/>
          </a:stretch>
        </p:blipFill>
        <p:spPr>
          <a:xfrm>
            <a:off x="2584450" y="6224072"/>
            <a:ext cx="1981200" cy="393700"/>
          </a:xfrm>
          <a:prstGeom prst="rect">
            <a:avLst/>
          </a:prstGeom>
        </p:spPr>
      </p:pic>
      <p:pic>
        <p:nvPicPr>
          <p:cNvPr id="7" name="Picture 6" descr="latex-image-1.pdf"/>
          <p:cNvPicPr>
            <a:picLocks noChangeAspect="1"/>
          </p:cNvPicPr>
          <p:nvPr/>
        </p:nvPicPr>
        <p:blipFill>
          <a:blip r:embed="rId5"/>
          <a:stretch>
            <a:fillRect/>
          </a:stretch>
        </p:blipFill>
        <p:spPr>
          <a:xfrm>
            <a:off x="2584450" y="5535613"/>
            <a:ext cx="2247900" cy="393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baseline="-25000" dirty="0" smtClean="0"/>
              <a:t>0</a:t>
            </a:r>
            <a:r>
              <a:rPr lang="en-US" dirty="0" smtClean="0"/>
              <a:t>: </a:t>
            </a:r>
            <a:r>
              <a:rPr lang="en-US" b="1" dirty="0" smtClean="0"/>
              <a:t>L β</a:t>
            </a:r>
            <a:r>
              <a:rPr lang="en-US" dirty="0" smtClean="0"/>
              <a:t>= </a:t>
            </a:r>
            <a:r>
              <a:rPr lang="en-US" b="1" dirty="0" smtClean="0"/>
              <a:t>h</a:t>
            </a:r>
            <a:endParaRPr lang="en-US" b="1" dirty="0"/>
          </a:p>
        </p:txBody>
      </p:sp>
      <p:pic>
        <p:nvPicPr>
          <p:cNvPr id="4" name="Picture 3" descr="latex-image-1.pdf"/>
          <p:cNvPicPr>
            <a:picLocks noChangeAspect="1"/>
          </p:cNvPicPr>
          <p:nvPr/>
        </p:nvPicPr>
        <p:blipFill>
          <a:blip r:embed="rId2"/>
          <a:stretch>
            <a:fillRect/>
          </a:stretch>
        </p:blipFill>
        <p:spPr>
          <a:xfrm>
            <a:off x="206565" y="3159125"/>
            <a:ext cx="8712200" cy="533400"/>
          </a:xfrm>
          <a:prstGeom prst="rect">
            <a:avLst/>
          </a:prstGeom>
        </p:spPr>
      </p:pic>
      <p:pic>
        <p:nvPicPr>
          <p:cNvPr id="5" name="Picture 4" descr="latex-image-1.pdf"/>
          <p:cNvPicPr>
            <a:picLocks noChangeAspect="1"/>
          </p:cNvPicPr>
          <p:nvPr/>
        </p:nvPicPr>
        <p:blipFill>
          <a:blip r:embed="rId3"/>
          <a:stretch>
            <a:fillRect/>
          </a:stretch>
        </p:blipFill>
        <p:spPr>
          <a:xfrm>
            <a:off x="166688" y="4216400"/>
            <a:ext cx="8890000" cy="990600"/>
          </a:xfrm>
          <a:prstGeom prst="rect">
            <a:avLst/>
          </a:prstGeom>
        </p:spPr>
      </p:pic>
      <p:pic>
        <p:nvPicPr>
          <p:cNvPr id="6" name="Picture 5" descr="latex-image-1.pdf"/>
          <p:cNvPicPr>
            <a:picLocks noChangeAspect="1"/>
          </p:cNvPicPr>
          <p:nvPr/>
        </p:nvPicPr>
        <p:blipFill>
          <a:blip r:embed="rId4"/>
          <a:stretch>
            <a:fillRect/>
          </a:stretch>
        </p:blipFill>
        <p:spPr>
          <a:xfrm>
            <a:off x="1652588" y="5543550"/>
            <a:ext cx="5384800" cy="1079500"/>
          </a:xfrm>
          <a:prstGeom prst="rect">
            <a:avLst/>
          </a:prstGeom>
        </p:spPr>
      </p:pic>
      <p:pic>
        <p:nvPicPr>
          <p:cNvPr id="7" name="Picture 6" descr="latex-image-1.pdf"/>
          <p:cNvPicPr>
            <a:picLocks noChangeAspect="1"/>
          </p:cNvPicPr>
          <p:nvPr/>
        </p:nvPicPr>
        <p:blipFill>
          <a:blip r:embed="rId5"/>
          <a:stretch>
            <a:fillRect/>
          </a:stretch>
        </p:blipFill>
        <p:spPr>
          <a:xfrm>
            <a:off x="895350" y="1692275"/>
            <a:ext cx="7150100" cy="99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Non-centrality parameter is</a:t>
            </a:r>
            <a:endParaRPr lang="en-US" dirty="0"/>
          </a:p>
        </p:txBody>
      </p:sp>
      <p:pic>
        <p:nvPicPr>
          <p:cNvPr id="3" name="Picture 2" descr="latex-image-1.pdf"/>
          <p:cNvPicPr>
            <a:picLocks noChangeAspect="1"/>
          </p:cNvPicPr>
          <p:nvPr/>
        </p:nvPicPr>
        <p:blipFill>
          <a:blip r:embed="rId2"/>
          <a:stretch>
            <a:fillRect/>
          </a:stretch>
        </p:blipFill>
        <p:spPr>
          <a:xfrm>
            <a:off x="1592263" y="1439863"/>
            <a:ext cx="6007100" cy="4572000"/>
          </a:xfrm>
          <a:prstGeom prst="rect">
            <a:avLst/>
          </a:prstGeom>
        </p:spPr>
      </p:pic>
      <p:sp>
        <p:nvSpPr>
          <p:cNvPr id="4" name="TextBox 3"/>
          <p:cNvSpPr txBox="1"/>
          <p:nvPr/>
        </p:nvSpPr>
        <p:spPr>
          <a:xfrm>
            <a:off x="1979583" y="6366259"/>
            <a:ext cx="5378395" cy="369332"/>
          </a:xfrm>
          <a:prstGeom prst="rect">
            <a:avLst/>
          </a:prstGeom>
          <a:noFill/>
        </p:spPr>
        <p:txBody>
          <a:bodyPr wrap="none" rtlCol="0">
            <a:spAutoFit/>
          </a:bodyPr>
          <a:lstStyle/>
          <a:p>
            <a:r>
              <a:rPr lang="en-US" dirty="0" smtClean="0"/>
              <a:t>f = n</a:t>
            </a:r>
            <a:r>
              <a:rPr lang="en-US" baseline="-25000" dirty="0" smtClean="0"/>
              <a:t>1</a:t>
            </a:r>
            <a:r>
              <a:rPr lang="en-US" dirty="0" smtClean="0"/>
              <a:t>/n , the proportion of observations in treatment 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5035"/>
          </a:xfrm>
        </p:spPr>
        <p:txBody>
          <a:bodyPr/>
          <a:lstStyle/>
          <a:p>
            <a:r>
              <a:rPr lang="en-US" dirty="0" smtClean="0"/>
              <a:t>Non-centrality Parameter</a:t>
            </a:r>
            <a:endParaRPr lang="en-US" dirty="0"/>
          </a:p>
        </p:txBody>
      </p:sp>
      <p:sp>
        <p:nvSpPr>
          <p:cNvPr id="4" name="Content Placeholder 3"/>
          <p:cNvSpPr>
            <a:spLocks noGrp="1"/>
          </p:cNvSpPr>
          <p:nvPr>
            <p:ph idx="1"/>
          </p:nvPr>
        </p:nvSpPr>
        <p:spPr>
          <a:xfrm>
            <a:off x="457200" y="1804846"/>
            <a:ext cx="8229600" cy="4779501"/>
          </a:xfrm>
        </p:spPr>
        <p:txBody>
          <a:bodyPr>
            <a:normAutofit fontScale="92500" lnSpcReduction="20000"/>
          </a:bodyPr>
          <a:lstStyle/>
          <a:p>
            <a:r>
              <a:rPr lang="en-US" dirty="0" smtClean="0"/>
              <a:t>d is called </a:t>
            </a:r>
            <a:r>
              <a:rPr lang="en-US" i="1" dirty="0" smtClean="0"/>
              <a:t>effect size</a:t>
            </a:r>
            <a:r>
              <a:rPr lang="en-US" dirty="0" smtClean="0"/>
              <a:t>. The effect size specifies how wrong the null hypothesis is, by expressing the absolute difference between means in units of the common within-cell standard deviation.</a:t>
            </a:r>
          </a:p>
          <a:p>
            <a:r>
              <a:rPr lang="en-US" dirty="0" smtClean="0"/>
              <a:t>The non-centrality parameter (and hence, power) depends on the three parameters μ</a:t>
            </a:r>
            <a:r>
              <a:rPr lang="en-US" baseline="-25000" dirty="0" smtClean="0"/>
              <a:t>1</a:t>
            </a:r>
            <a:r>
              <a:rPr lang="en-US" dirty="0" smtClean="0"/>
              <a:t>, μ</a:t>
            </a:r>
            <a:r>
              <a:rPr lang="en-US" baseline="-25000" dirty="0" smtClean="0"/>
              <a:t>2</a:t>
            </a:r>
            <a:r>
              <a:rPr lang="en-US" dirty="0" smtClean="0"/>
              <a:t> and σ</a:t>
            </a:r>
            <a:r>
              <a:rPr lang="en-US" baseline="30000" dirty="0" smtClean="0"/>
              <a:t>2</a:t>
            </a:r>
            <a:r>
              <a:rPr lang="en-US" dirty="0" smtClean="0"/>
              <a:t> </a:t>
            </a:r>
            <a:r>
              <a:rPr lang="en-US" i="1" dirty="0" smtClean="0"/>
              <a:t>only </a:t>
            </a:r>
            <a:r>
              <a:rPr lang="en-US" dirty="0" smtClean="0"/>
              <a:t>through the effect size d.</a:t>
            </a:r>
          </a:p>
          <a:p>
            <a:r>
              <a:rPr lang="en-US" dirty="0" smtClean="0"/>
              <a:t>Power depends on sample size, effect size and an aspect of design – allocation of relative sample size to treatments. Equal sample sizes yield the highest power in the 2-sample case.</a:t>
            </a:r>
          </a:p>
          <a:p>
            <a:endParaRPr lang="en-US" dirty="0" smtClean="0"/>
          </a:p>
          <a:p>
            <a:endParaRPr lang="en-US" dirty="0"/>
          </a:p>
        </p:txBody>
      </p:sp>
      <p:pic>
        <p:nvPicPr>
          <p:cNvPr id="7" name="Picture 6" descr="latex-image-1.pdf"/>
          <p:cNvPicPr>
            <a:picLocks noChangeAspect="1"/>
          </p:cNvPicPr>
          <p:nvPr/>
        </p:nvPicPr>
        <p:blipFill>
          <a:blip r:embed="rId2"/>
          <a:stretch>
            <a:fillRect/>
          </a:stretch>
        </p:blipFill>
        <p:spPr>
          <a:xfrm>
            <a:off x="457200" y="946150"/>
            <a:ext cx="7899400" cy="546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TotalTime>
  <Words>1156</Words>
  <Application>Microsoft Macintosh PowerPoint</Application>
  <PresentationFormat>On-screen Show (4:3)</PresentationFormat>
  <Paragraphs>90</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Worksheet</vt:lpstr>
      <vt:lpstr>Sample Size</vt:lpstr>
      <vt:lpstr>Non-central Chisquare</vt:lpstr>
      <vt:lpstr>Non-central F distribution</vt:lpstr>
      <vt:lpstr>General Linear Model</vt:lpstr>
      <vt:lpstr>Power</vt:lpstr>
      <vt:lpstr>Comparing two means</vt:lpstr>
      <vt:lpstr>H0: L β= h</vt:lpstr>
      <vt:lpstr>Non-centrality parameter is</vt:lpstr>
      <vt:lpstr>Non-centrality Parameter</vt:lpstr>
      <vt:lpstr>How to proceed</vt:lpstr>
      <vt:lpstr>For the 2-sample comparison</vt:lpstr>
      <vt:lpstr>Two sample test with R</vt:lpstr>
      <vt:lpstr>One Factor ANOVA (r means)</vt:lpstr>
      <vt:lpstr>PowerPoint Presentation</vt:lpstr>
      <vt:lpstr>Example</vt:lpstr>
      <vt:lpstr>PowerPoint Presentation</vt:lpstr>
      <vt:lpstr>The Substitution Method</vt:lpstr>
      <vt:lpstr>PowerPoint Presentation</vt:lpstr>
      <vt:lpstr>Example: a 2-factor design</vt:lpstr>
      <vt:lpstr>PowerPoint Presentation</vt:lpstr>
      <vt:lpstr>Cell means dummy variable coding: r indicators and no intercept</vt:lpstr>
      <vt:lpstr>For designs with more than one factor</vt:lpstr>
      <vt:lpstr>Testing Contrasts</vt:lpstr>
      <vt:lpstr>Interactions are sets of Contrasts</vt:lpstr>
      <vt:lpstr>With cell means coding</vt:lpstr>
      <vt:lpstr>Multiplying and dividing by n</vt:lpstr>
      <vt:lpstr>To actually do a power analysis </vt:lpstr>
      <vt:lpstr>Recall the two-factor interaction</vt:lpstr>
      <vt:lpstr>An example</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Size</dc:title>
  <dc:creator>Earl Monroe</dc:creator>
  <cp:lastModifiedBy>Jerry Brunner</cp:lastModifiedBy>
  <cp:revision>71</cp:revision>
  <cp:lastPrinted>2012-11-24T02:32:34Z</cp:lastPrinted>
  <dcterms:created xsi:type="dcterms:W3CDTF">2012-11-23T18:20:44Z</dcterms:created>
  <dcterms:modified xsi:type="dcterms:W3CDTF">2012-11-24T03:28:48Z</dcterms:modified>
</cp:coreProperties>
</file>