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68" d="100"/>
          <a:sy n="168" d="100"/>
        </p:scale>
        <p:origin x="-5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71FC3-F255-E647-B6A7-51CDD20934F2}" type="datetimeFigureOut">
              <a:rPr lang="en-US" smtClean="0"/>
              <a:t>24-04-06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783D2-FFF4-2948-B720-45F9055CA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88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A98777-6DF0-CE4B-AA1E-040BF0D0E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76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 \mathbf{y}~=~\mathbf{X} \boldsymbol{\beta} ~+~ \mathbf{Zb} ~+~\boldsymbol{\epsilon} % 42 pt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09EE56-EABA-B34A-913D-0C3E7730C8B6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269186-FC08-2945-AE7C-667672CF999C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Norm is like  a custom or standard.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270A6C-69EB-204A-A645-024A63EB2758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 </a:t>
            </a:r>
            <a:r>
              <a:rPr lang="ro-RO">
                <a:ea typeface="ＭＳ Ｐゴシック" charset="0"/>
                <a:cs typeface="ＭＳ Ｐゴシック" charset="0"/>
              </a:rPr>
              <a:t>% Multivariate Regression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\begin{center}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\begin{tabular}{c|c|c|c||c} %\hline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&amp; \multicolumn{3}{c||}{\textbf{Fertilizer}} &amp; \\ \hline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\textbf{Irrigation} &amp;   $1$   &amp;   $2$   &amp;   $3$   &amp; \\ \hline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Sprinker            &amp; $\mu_1$ &amp; $\mu_2$ &amp; $\mu_3$ &amp;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$\frac{\mu_1+\mu_2+\mu_3}{3}$ \\ \hline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Drip                &amp; $\mu_4$ &amp; $\mu_5$ &amp; $\mu_6$ &amp;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$\frac{\mu_4+\mu_5+\mu_6}{3}$ \\ \hline\hline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&amp; $\frac{\mu_1+\mu_4}{2}$ &amp; $\frac{\mu_2+\mu_5}{2}$ &amp; $\frac{\mu_3+\mu_6}{2}$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&amp;  \\ 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% \hline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\end{tabular}\end{center}</a:t>
            </a:r>
          </a:p>
          <a:p>
            <a:endParaRPr lang="ro-RO">
              <a:ea typeface="ＭＳ Ｐゴシック" charset="0"/>
              <a:cs typeface="ＭＳ Ｐゴシック" charset="0"/>
            </a:endParaRPr>
          </a:p>
          <a:p>
            <a:r>
              <a:rPr lang="ro-RO">
                <a:ea typeface="ＭＳ Ｐゴシック" charset="0"/>
                <a:cs typeface="ＭＳ Ｐゴシック" charset="0"/>
              </a:rPr>
              <a:t> \boldsymbol{\mu} = 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\left( \begin{array}{c}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\mu_1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\mu_2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\vdots   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\mu_k  \\  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\end{array} \right) =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\left( \begin{array}{c}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E(y_1|\textbf{X=x})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E(y_2|\textbf{X=x})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\vdots   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E(y_k|\textbf{X=x})  \\  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\end{array} \right) =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\left( \begin{array}{c c c}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\beta_{0,1} + \beta_{1,1}x_1 + &amp; \cdots &amp; + \beta_{p-1,1}x_{p-1} 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\beta_{0,2} + \beta_{1,2}x_1 + &amp; \cdots &amp; + \beta_{p-1,2}x_{p-1} 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         \vdots        &amp; \vdots &amp;         \vdots       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   \beta_{0,k} + \beta_{1,k}x_1 + &amp; \cdots &amp; + \beta_{p-1,k}x_{p-1}   \\</a:t>
            </a:r>
          </a:p>
          <a:p>
            <a:r>
              <a:rPr lang="ro-RO">
                <a:ea typeface="ＭＳ Ｐゴシック" charset="0"/>
                <a:cs typeface="ＭＳ Ｐゴシック" charset="0"/>
              </a:rPr>
              <a:t>    \end{array} \right) 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8BAAA0-F891-AC45-BADF-9C19ADD9F7E6}" type="slidenum">
              <a:rPr lang="en-US" sz="1200"/>
              <a:pPr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76CE79-7BDE-0649-8C6D-91A1FA6D59C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Time-varying covariate medical study: Aerobic fitness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28D8EF-6444-3240-85F5-9507EA9D35F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Till now we have been taking about model for one observation, and everything is independent for I = 1, …, 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444DA0-7962-C749-B90E-798A4820FAE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In the multivariate approach, subjects are cases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3B617C-30E9-F64A-85F3-5A87620D90A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In the multivariate approach, subjects are cases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C3B89-1480-F24F-8629-07A97EB3110B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Sometimes called a PARTITIONED matrix. Usual matrix multiplication applies!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1EABCE-F33E-634A-BE87-3679A1F1B48C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Factor analysis not factorial ANOVA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D69527-1CB5-364C-88D2-D34650A6C2D4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If you want to assume less (be more scientificlly cautious), you need larger samples.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C15312-8DDB-3E48-BE75-0E42E87E8627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For time series regression with autoregressive errors, proc autoreg is more efficient than proc mixed, but proc autoreg is</a:t>
            </a:r>
          </a:p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not in SAS University Edition.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BA0BA-F2DD-B143-8303-10217B17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6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5D2C6-440A-D84F-A21C-68D1BA53F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6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0A3CF-E759-6B4A-8924-1EE08B94D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0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D0938-F703-3846-B8CE-BB1B3DEE7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2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F28E8-F6FB-704E-B02F-AF91E12B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D2D44-C95A-B342-8DB8-8739EAC65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5A196-CF12-A34D-A18F-E61CEF0F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0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108-1547-3342-8ED0-B9B4A45BF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EA6D-3982-374E-BB60-3D052C17E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5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5482-823F-5546-9E13-7EC03FCB6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6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6EF3F-B2FA-F543-BA4B-815E4EF47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9258C6-71F6-D741-8BBE-33D9B5160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441s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Covariance Structure Approach to Within-cases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SAS proc mixed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219200" y="49530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This slide show is a free open source document.  </a:t>
            </a:r>
          </a:p>
          <a:p>
            <a:r>
              <a:rPr lang="en-US"/>
              <a:t>See the last slide for copyright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BA0BA-F2DD-B143-8303-10217B178A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Compound Symmetry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Why are data from the same case correlated?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Because each case makes its own contribution -- add a (random) quantity that is different for each case.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 variances of measurements are all equal.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And correlations are all equal.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Classical univariate approach implies compound symmetry.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Compound Symmetry</a:t>
            </a:r>
          </a:p>
        </p:txBody>
      </p:sp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4267200"/>
            <a:ext cx="77724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Fewer parameters to estimate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Implied by the random shock model.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Not always realistic.</a:t>
            </a:r>
          </a:p>
        </p:txBody>
      </p:sp>
      <p:pic>
        <p:nvPicPr>
          <p:cNvPr id="31747" name="Picture 5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229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Why not always assume covariance structure unknown?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No reason why not, if you have enough data.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Multivariate approach assumes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is completely unknown.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When number of unknown parameters is large relative to sample size, variances of estimators are large =&gt; confidence intervals wide, tests weak.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In some studies, there can be more treatment conditions than cases, and unique estimates of parameters don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t even exist.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There is always a tradeoff between assumptions and amount of data.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First-order autoregressive time series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2133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Usually much bigger matrix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Could have a handful of cases measured at hundreds of time points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Or even just one 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case,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  say a company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4819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49403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Eating Norm Study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Two free meals at the psych lab (on different days)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One with another student, one alone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But it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s not really another student. It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s a 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confederate.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Confederate either eats a lot or a little.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Dine with the confederate first, or second.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Response variable is how much you eat. They weigh it.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Covariates: How long since you ate, and how hungry you are. (Self Report)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51054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Amount subject eats: Response variable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Amount confederate eats (between)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Eat alone or with confederate (within)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Eat with confederate first, or second (between)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Reported time since ate (covariate)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Reported hunger (covariate)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Notice these are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time-varying covariates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Multivariate approach can’t handle time-varying covariates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1828800" y="5715000"/>
            <a:ext cx="5983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Classical mixed model approach also fails.</a:t>
            </a:r>
          </a:p>
        </p:txBody>
      </p:sp>
      <p:pic>
        <p:nvPicPr>
          <p:cNvPr id="40963" name="Picture 1" descr="boldsymbol_mu_=_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86741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E7108-1547-3342-8ED0-B9B4A45BF7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</a:t>
            </a:r>
            <a:r>
              <a:rPr lang="en-US" sz="2000" kern="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www.utstat.toronto.edu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lang="en-US" sz="2000" kern="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brunner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441s24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E7108-1547-3342-8ED0-B9B4A45BF74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General mixed model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01000" cy="4419600"/>
          </a:xfrm>
        </p:spPr>
        <p:txBody>
          <a:bodyPr/>
          <a:lstStyle/>
          <a:p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~ N(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Σ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) is a vector of random effects.</a:t>
            </a:r>
          </a:p>
          <a:p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Z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is another matrix of fixed explanatory variable values.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cov(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ε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) need not be diagonal </a:t>
            </a:r>
            <a:r>
              <a:rPr lang="mr-IN" sz="2800">
                <a:latin typeface="ＭＳ Ｐゴシック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can accommodate non-independence between observations from the same case.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We won’t even use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Zb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So we are just scratching the surface of what </a:t>
            </a:r>
            <a:r>
              <a:rPr lang="en-US" sz="2800">
                <a:latin typeface="Courier" charset="0"/>
                <a:ea typeface="ＭＳ Ｐゴシック" charset="0"/>
                <a:cs typeface="Courier" charset="0"/>
              </a:rPr>
              <a:t>proc mixed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can do.</a:t>
            </a:r>
          </a:p>
        </p:txBody>
      </p:sp>
      <p:pic>
        <p:nvPicPr>
          <p:cNvPr id="15363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5181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Advantages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Straightforward: It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familiar univariate regression.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Variances of beta-hats are different, because of correlated observations.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Nicer treatment of missing data (valid if missing at random).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have time-varying covariates.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Flexible modeling of non-independence within cases.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accommodate more factor levels than cases (with assumptions).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Usual covariance matrix of 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….,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pic>
        <p:nvPicPr>
          <p:cNvPr id="19458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642100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E7108-1547-3342-8ED0-B9B4A45BF7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763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In the covariance structure approach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There are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subjects.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There are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repeated</a:t>
            </a:r>
            <a:r>
              <a:rPr lang="ja-JP" altLang="en-US" sz="28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) measurements per subject.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There are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rows in the data file: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blocks of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rows.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Data are multivariate normal (dimension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Familiar regression model for the vector of means.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Special structure for the variance-covariance matrix: not just a diagonal matrix with      on the main diagonal.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507" name="Picture 5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1500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Structure of the variance-covariance matrix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Covariance matrix of the data has a </a:t>
            </a:r>
            <a:r>
              <a:rPr lang="en-US" sz="2800" b="1">
                <a:latin typeface="Arial" charset="0"/>
                <a:ea typeface="ＭＳ Ｐゴシック" charset="0"/>
                <a:cs typeface="ＭＳ Ｐゴシック" charset="0"/>
              </a:rPr>
              <a:t>block diagonal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structure: 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matrix of little k</a:t>
            </a: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variance-covariance matrices (partitioned matrix)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Off diagonal matrices are all zeros -- no correlation between data from different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Matrices on the main diagonal are all the same (equal variance assumption)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Block Diagonal Covariance Matrix of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….,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457200" y="5562600"/>
            <a:ext cx="84153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Monaco" charset="0"/>
              </a:rPr>
              <a:t>   is the matrix of variances and covariances</a:t>
            </a:r>
          </a:p>
          <a:p>
            <a:r>
              <a:rPr lang="en-US">
                <a:latin typeface="Monaco" charset="0"/>
              </a:rPr>
              <a:t>of the data from a single subject.</a:t>
            </a:r>
          </a:p>
        </p:txBody>
      </p:sp>
      <p:pic>
        <p:nvPicPr>
          <p:cNvPr id="25603" name="Picture 9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622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12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38800"/>
            <a:ext cx="3175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E7108-1547-3342-8ED0-B9B4A45BF7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may have different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structures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May be unknown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May be something else</a:t>
            </a:r>
          </a:p>
        </p:txBody>
      </p:sp>
      <p:pic>
        <p:nvPicPr>
          <p:cNvPr id="27651" name="Picture 5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381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10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80391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Available covariance structures include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Unknown:  type=un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Compound symmetry:  type=cs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Variance components:  type=vc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First-order autoregressive:  type=ar(1)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Spatial autocorrelation: covariance is a function of Euclidian distance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Factor analysis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Many others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0938-F703-3846-B8CE-BB1B3DEE7D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20986521</TotalTime>
  <Words>1461</Words>
  <Application>Microsoft Macintosh PowerPoint</Application>
  <PresentationFormat>On-screen Show (4:3)</PresentationFormat>
  <Paragraphs>167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Covariance Structure Approach to Within-cases</vt:lpstr>
      <vt:lpstr>General mixed model</vt:lpstr>
      <vt:lpstr>Advantages</vt:lpstr>
      <vt:lpstr>Usual covariance matrix of  y1, …., yn </vt:lpstr>
      <vt:lpstr>In the covariance structure approach</vt:lpstr>
      <vt:lpstr>Structure of the variance-covariance matrix</vt:lpstr>
      <vt:lpstr>Block Diagonal Covariance Matrix of y1, …., yn </vt:lpstr>
      <vt:lpstr>   may have different structures</vt:lpstr>
      <vt:lpstr>Available covariance structures include</vt:lpstr>
      <vt:lpstr>Compound Symmetry</vt:lpstr>
      <vt:lpstr>Compound Symmetry</vt:lpstr>
      <vt:lpstr>Why not always assume covariance structure unknown? </vt:lpstr>
      <vt:lpstr>First-order autoregressive time series</vt:lpstr>
      <vt:lpstr>Eating Norm Study</vt:lpstr>
      <vt:lpstr>Variables</vt:lpstr>
      <vt:lpstr>Multivariate approach can’t handle time-varying covariates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 Structure Approach</dc:title>
  <dc:creator>Earl Monroe</dc:creator>
  <cp:lastModifiedBy>Kareem</cp:lastModifiedBy>
  <cp:revision>84</cp:revision>
  <dcterms:created xsi:type="dcterms:W3CDTF">2009-11-25T14:02:54Z</dcterms:created>
  <dcterms:modified xsi:type="dcterms:W3CDTF">2024-04-06T18:50:01Z</dcterms:modified>
</cp:coreProperties>
</file>