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0.xml" ContentType="application/vnd.openxmlformats-officedocument.presentationml.notesSlide+xml"/>
  <Override PartName="/ppt/embeddings/oleObject4.bin" ContentType="application/vnd.openxmlformats-officedocument.oleObject"/>
  <Override PartName="/ppt/notesSlides/notesSlide11.xml" ContentType="application/vnd.openxmlformats-officedocument.presentationml.notesSlide+xml"/>
  <Override PartName="/ppt/embeddings/oleObject5.bin" ContentType="application/vnd.openxmlformats-officedocument.oleObject"/>
  <Override PartName="/ppt/notesSlides/notesSlide12.xml" ContentType="application/vnd.openxmlformats-officedocument.presentationml.notesSlide+xml"/>
  <Override PartName="/ppt/embeddings/oleObject6.bin" ContentType="application/vnd.openxmlformats-officedocument.oleObject"/>
  <Override PartName="/ppt/notesSlides/notesSlide13.xml" ContentType="application/vnd.openxmlformats-officedocument.presentationml.notesSlide+xml"/>
  <Override PartName="/ppt/embeddings/oleObject7.bin" ContentType="application/vnd.openxmlformats-officedocument.oleObject"/>
  <Override PartName="/ppt/notesSlides/notesSlide14.xml" ContentType="application/vnd.openxmlformats-officedocument.presentationml.notesSlide+xml"/>
  <Override PartName="/ppt/embeddings/oleObject8.bin" ContentType="application/vnd.openxmlformats-officedocument.oleObject"/>
  <Override PartName="/ppt/notesSlides/notesSlide15.xml" ContentType="application/vnd.openxmlformats-officedocument.presentationml.notesSlide+xml"/>
  <Override PartName="/ppt/embeddings/oleObject9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0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1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04" y="-1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8B184-B4D7-1544-BB83-41F31CAC69D0}" type="datetimeFigureOut">
              <a:rPr lang="en-US" smtClean="0"/>
              <a:t>24-03-19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29811-4960-8E47-B2BA-0DE4DA0F8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16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706911-70CC-9142-ABCB-EFD522E3D8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6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ＭＳ Ｐゴシック" pitchFamily="-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AEA7DC-32ED-3948-B3B3-B2F7E487161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58BBCF-18A5-574C-BABE-0B1C08B3459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And her are some examples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805F69-63F6-8C45-B259-324A9E3F9AB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96D71C-E939-F745-8040-631EE96EF49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And we set up a regression equation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With products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E9C5AD-D403-9047-9F3A-AB264C50AA6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42DB41-7177-5F4C-81C0-7F3727CFB6EC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B9F717-1695-8E4C-B5F0-251AADCE660C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Sometimes you can -- more later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D146C4-7CFF-6D4F-BAED-F8F5F927046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4E1321-FAE3-A547-BA40-0E4B76257B3F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To understand this second one, look at the picture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38961D-4917-204D-8E94-DB00498314C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B7F9D2-3023-D442-BF6F-BBC842FA623F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Now what happens if you add a third factor?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BB6FAF-183F-C043-ADA4-9FDC42FFBA89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FB7338-71FF-2047-A272-39F7ABB4138E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2- factor: Based on 2-d table of marginal means, averaging over the third factor.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What does the 3-factor mean?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3C3DBC-BAB5-8442-94B1-CB18081D5314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05404D-3933-8F43-9E02-02D054391094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7AF759-5B23-CE4C-ABB8-11C1BD14A794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9AB3C1-82FF-0044-9ABA-5239057E5394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73D5EA-1698-9745-9111-D1414317937C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Look at the regression equation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D1725F-B77E-114D-A8E2-F81D0593A279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It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 very easy to do this systematically. With contrasts, you have to think.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Technically, the effects are not products – they are the regression coefficients corresponding to products.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150066-9060-AB41-9054-64DC62977D1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Not too fast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492AA6-B7E5-5E4B-BD8A-F999755A437B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Marginal means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Grand mean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B480BA-E992-6046-BCB8-383AF2205514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0A9C96-D51B-B24C-BE43-BF58381F873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74FE6D-350C-004D-9C67-CCA1CE99C73B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Similarly, if beta4=beta5=0, …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$\mu_{1,2} - \mu_{2,2} = \mu_{1,3} - \mu_{2,3}$ is equivalent to $2\beta_4 = -\beta_5$ % 30 </a:t>
            </a:r>
            <a:r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t>pt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77E757-3DA4-5E47-9044-725E99F9064C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Just to summarize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E35978-9D4E-3044-BF08-688DCCCA4A50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will be alert for this issue.  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22525F-AB39-F343-BB10-816EA3D35543}" type="slidenum">
              <a:rPr lang="en-US" sz="1200"/>
              <a:pPr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19ED2C-45E4-844B-8AC7-506D245DBFE5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Call the treatment conditions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cells.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7739D3-87D4-9C4C-8780-3D3FA50D5D8C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… And here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 our model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12B19A-D34C-674E-A92A-93967FB57D27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Marginal means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Grand mean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386D8B-F0A5-EF45-AC1F-39CA605428D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B82E07-C3D1-2B4F-81B8-97CBDC4663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5B9D15-8C52-D143-85E8-30B45CB1702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B711A-CB08-574B-A176-79FB124078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3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55292-60E1-964E-9B32-5F30D645A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7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4A691-6F72-E046-ABD7-FAF37A8CEC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8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668C9-2E2C-604E-89DC-F21778D971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1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432D9-342D-604B-92FF-77098A0A7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58D7E-01A4-7947-AC96-1C8FE48862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3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7EF83-0931-944A-9477-D64ED5742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0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38232-5164-0B40-B509-0BC3C829D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FDC99-DC30-9B4E-841E-9196A8350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8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5B49E-DF1D-1B4F-A85A-ED93D2F443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AADFA-7749-3448-9F9D-B906D23B9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0EF9B7-12B3-0640-9C5C-CBB9F64777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5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27.png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utstat.toronto.edu/brunner/oldclass/441s2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Factorial ANOVA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More than one categorical explanatory variable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47800" y="4495800"/>
            <a:ext cx="6770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This slide show is a free open source document.  </a:t>
            </a:r>
          </a:p>
          <a:p>
            <a:r>
              <a:rPr lang="en-US" dirty="0"/>
              <a:t>See the last slide for copyright information.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711A-CB08-574B-A176-79FB124078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Non-parallel profiles = Interaction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600200" y="1676400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" name="Worksheet" r:id="rId4" imgW="19011900" imgH="14998700" progId="Excel.Sheet.8">
                  <p:embed/>
                </p:oleObj>
              </mc:Choice>
              <mc:Fallback>
                <p:oleObj name="Worksheet" r:id="rId4" imgW="19011900" imgH="149987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6096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Main effects for both variables, no interaction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066800" y="1676400"/>
          <a:ext cx="6248400" cy="499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1" name="Worksheet" r:id="rId4" imgW="19011900" imgH="14998700" progId="Excel.Sheet.8">
                  <p:embed/>
                </p:oleObj>
              </mc:Choice>
              <mc:Fallback>
                <p:oleObj name="Worksheet" r:id="rId4" imgW="19011900" imgH="149987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6248400" cy="499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Main effect for Bacteria only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990600" y="1219200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" name="Worksheet" r:id="rId4" imgW="19011900" imgH="14998700" progId="Excel.Sheet.8">
                  <p:embed/>
                </p:oleObj>
              </mc:Choice>
              <mc:Fallback>
                <p:oleObj name="Worksheet" r:id="rId4" imgW="19011900" imgH="149987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68580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Main Effect for Temperature Only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447800" y="1905000"/>
          <a:ext cx="58674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7" name="Worksheet" r:id="rId4" imgW="14071600" imgH="11112500" progId="Excel.Sheet.8">
                  <p:embed/>
                </p:oleObj>
              </mc:Choice>
              <mc:Fallback>
                <p:oleObj name="Worksheet" r:id="rId4" imgW="14071600" imgH="111125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05000"/>
                        <a:ext cx="586740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Both Main Effects, and the Interaction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524000" y="1600200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" name="Worksheet" r:id="rId4" imgW="19024600" imgH="15252700" progId="Excel.Sheet.8">
                  <p:embed/>
                </p:oleObj>
              </mc:Choice>
              <mc:Fallback>
                <p:oleObj name="Worksheet" r:id="rId4" imgW="19024600" imgH="152527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6096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Should you interpret the main effects?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752600" y="1752600"/>
          <a:ext cx="7772400" cy="621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" name="Worksheet" r:id="rId4" imgW="25273000" imgH="19913600" progId="Excel.Sheet.8">
                  <p:embed/>
                </p:oleObj>
              </mc:Choice>
              <mc:Fallback>
                <p:oleObj name="Worksheet" r:id="rId4" imgW="25273000" imgH="199136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7772400" cy="621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Testing Contrasts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Differences between marginal means are definitely contrasts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Interactions are also sets of contrasts</a:t>
            </a:r>
          </a:p>
        </p:txBody>
      </p:sp>
      <p:pic>
        <p:nvPicPr>
          <p:cNvPr id="45060" name="Picture 4" descr="slid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354638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Interactions are sets of Contrasts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91000"/>
            <a:ext cx="7772400" cy="2209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47108" name="Picture 4" descr="slid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354638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699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7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86400"/>
            <a:ext cx="5499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Interactions are sets of Contrasts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2209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49157" name="Picture 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699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15000"/>
            <a:ext cx="5499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133600" y="990600"/>
          <a:ext cx="45720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0" name="Worksheet" r:id="rId6" imgW="19011900" imgH="14998700" progId="Excel.Sheet.8">
                  <p:embed/>
                </p:oleObj>
              </mc:Choice>
              <mc:Fallback>
                <p:oleObj name="Worksheet" r:id="rId6" imgW="19011900" imgH="149987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90600"/>
                        <a:ext cx="45720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Equivalent statements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effect of A depends upon B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effect of B depends on A</a:t>
            </a:r>
          </a:p>
        </p:txBody>
      </p:sp>
      <p:pic>
        <p:nvPicPr>
          <p:cNvPr id="5120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699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54991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Factorial ANOVA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Categorical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variables are called 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factors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More than one at a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Designed for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true experiments, but also useful with observational data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If there are observations at all combinations of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variable values, it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 called a 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complete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factorial design (as opposed to a fractional factorial). 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factors: A, B and 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There are three (sets of) main effects: One each for A, B, 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There are three two-factor interactions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A by B (Averaging over 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A by C (Averaging over B)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B by C (Averaging over A)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There is one three-factor interaction: AxBxC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Meaning of the 3-factor interaction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form of the A x B interaction depends on the value of C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form of the A x C interaction depends on the value of B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form of the B x C interaction depends on the value of A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These statements are equivalent. Use the one that is easiest to understand.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To graph a three-factor interaction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Make a separate mean plot (showing a 2-factor interaction) for each value of the third variable.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the potato study, a graph for each </a:t>
            </a:r>
            <a:r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t>oxygen level.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Four-factor design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Four 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sets of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main effects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Six two-factor interactions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Four three-factor interactions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One four-factor interaction: The nature of the three-factor interaction depends on the value of the 4th factor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There is an F test for each one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And so on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 the number of factors increases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The higher-way interactions get harder and harder to understand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All the tests are still tests of sets of contrasts (differences between differences of differences …)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But it gets harder and harder to write down the contrasts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Effect coding becomes easier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Effect coding</a:t>
            </a:r>
          </a:p>
        </p:txBody>
      </p:sp>
      <p:graphicFrame>
        <p:nvGraphicFramePr>
          <p:cNvPr id="31769" name="Group 25"/>
          <p:cNvGraphicFramePr>
            <a:graphicFrameLocks noGrp="1"/>
          </p:cNvGraphicFramePr>
          <p:nvPr/>
        </p:nvGraphicFramePr>
        <p:xfrm>
          <a:off x="381000" y="1752600"/>
          <a:ext cx="3352800" cy="2717800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  <a:gridCol w="11176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787" name="Group 43"/>
          <p:cNvGraphicFramePr>
            <a:graphicFrameLocks noGrp="1"/>
          </p:cNvGraphicFramePr>
          <p:nvPr/>
        </p:nvGraphicFramePr>
        <p:xfrm>
          <a:off x="4191000" y="2209800"/>
          <a:ext cx="4419600" cy="1828800"/>
        </p:xfrm>
        <a:graphic>
          <a:graphicData uri="http://schemas.openxmlformats.org/drawingml/2006/table">
            <a:tbl>
              <a:tblPr/>
              <a:tblGrid>
                <a:gridCol w="2438400"/>
                <a:gridCol w="1981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Temperature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3527" name="Picture 47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787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Interaction effects correspond to products of dummy variables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A x B interaction: Multiply each dummy variable for A by each dummy variable for B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Use these products as additional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variables in the multiple regression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A x B x C interaction: Multiply each dummy variable for C by each product term from the A x B interaction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Test the sets of product terms simultaneously</a:t>
            </a:r>
          </a:p>
        </p:txBody>
      </p:sp>
      <p:pic>
        <p:nvPicPr>
          <p:cNvPr id="65540" name="Picture 5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787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Make a table</a:t>
            </a:r>
          </a:p>
        </p:txBody>
      </p:sp>
      <p:graphicFrame>
        <p:nvGraphicFramePr>
          <p:cNvPr id="33984" name="Group 192"/>
          <p:cNvGraphicFramePr>
            <a:graphicFrameLocks noGrp="1"/>
          </p:cNvGraphicFramePr>
          <p:nvPr/>
        </p:nvGraphicFramePr>
        <p:xfrm>
          <a:off x="381000" y="2133600"/>
          <a:ext cx="8534400" cy="4064001"/>
        </p:xfrm>
        <a:graphic>
          <a:graphicData uri="http://schemas.openxmlformats.org/drawingml/2006/table">
            <a:tbl>
              <a:tblPr/>
              <a:tblGrid>
                <a:gridCol w="685800"/>
                <a:gridCol w="838200"/>
                <a:gridCol w="533400"/>
                <a:gridCol w="457200"/>
                <a:gridCol w="457200"/>
                <a:gridCol w="609600"/>
                <a:gridCol w="609600"/>
                <a:gridCol w="43434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7661" name="Picture 169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87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2" name="Picture 193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134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3" name="Picture 195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2311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4" name="Picture 196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2311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5" name="Picture 197" descr="latex-image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298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6" name="Picture 198" descr="latex-image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2298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7" name="Picture 199" descr="latex-image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3657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68" name="Picture 200" descr="latex-image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91200"/>
            <a:ext cx="3657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  Cell and Marginal Means      </a:t>
            </a:r>
          </a:p>
        </p:txBody>
      </p:sp>
      <p:graphicFrame>
        <p:nvGraphicFramePr>
          <p:cNvPr id="35907" name="Group 67"/>
          <p:cNvGraphicFramePr>
            <a:graphicFrameLocks noGrp="1"/>
          </p:cNvGraphicFramePr>
          <p:nvPr/>
        </p:nvGraphicFramePr>
        <p:xfrm>
          <a:off x="228600" y="1828800"/>
          <a:ext cx="8763000" cy="4344034"/>
        </p:xfrm>
        <a:graphic>
          <a:graphicData uri="http://schemas.openxmlformats.org/drawingml/2006/table">
            <a:tbl>
              <a:tblPr/>
              <a:tblGrid>
                <a:gridCol w="990600"/>
                <a:gridCol w="2362200"/>
                <a:gridCol w="2514600"/>
                <a:gridCol w="1981200"/>
                <a:gridCol w="914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1=C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2=W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9670" name="Picture 52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2133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1" name="Picture 5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2057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2" name="Picture 56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62600"/>
            <a:ext cx="939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3" name="Picture 57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20574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4" name="Picture 59" descr="latex-image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21336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5" name="Picture 60" descr="latex-image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562600"/>
            <a:ext cx="939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6" name="Picture 66" descr="latex-image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17526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7" name="Picture 68" descr="latex-image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1600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8" name="Picture 69" descr="latex-image-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562600"/>
            <a:ext cx="1625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9" name="Picture 70" descr="latex-image-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0"/>
            <a:ext cx="495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80" name="Picture 71" descr="latex-image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191000"/>
            <a:ext cx="495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81" name="Picture 72" descr="latex-image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410200"/>
            <a:ext cx="406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see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Intercept is the grand mean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Regression coefficients for the dummy variables are deviations of the marginal means from the grand mean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about the interactions?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potato study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Cases are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potatoes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Inoculate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with bacteria, store for a fixed time period.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esponse variable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is </a:t>
            </a:r>
            <a:r>
              <a:rPr lang="en-US" sz="2800" dirty="0"/>
              <a:t>diameter of </a:t>
            </a:r>
            <a:r>
              <a:rPr lang="en-US" sz="2800" dirty="0" smtClean="0"/>
              <a:t>rotten spot </a:t>
            </a:r>
            <a:r>
              <a:rPr lang="en-US" sz="2800" dirty="0"/>
              <a:t>in millimeters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Two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variables, randomly assigned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Bacteria Type (1, 2, 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Temperature (1=Cool, 2=Warm)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bit of algebra shows</a:t>
            </a:r>
          </a:p>
        </p:txBody>
      </p:sp>
      <p:pic>
        <p:nvPicPr>
          <p:cNvPr id="73731" name="Picture 5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001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7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00600"/>
            <a:ext cx="3276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8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787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$_mu_1,2_-_mu_2,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8509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Factorial ANOVA with effect coding is pretty automatic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You don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 have to make a table unless asked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It always works as you expect it will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Significance tests are the same as testing sets of contrasts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Covariates present no problem. Main effects and interactions have their usual meanings, 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controlling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for the covariates.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Could plot the least squares means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Again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Intercept is the grand mean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Regression coefficients for the dummy variables are deviations of the marginal means from the grand mean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Test of main effect(s) is test of the dummy variables for a factor. 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Interaction effects are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regression coefficients corresponding to products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of dummy variables.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Balanced vs. Unbalanced Experimental Designs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Balanced design: Cell sample sizes are proportional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(usually equal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xplanatory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variables have zero relationship to one another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Numerator SS in ANOVA are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independent.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Everything is nice and simple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Most experimental studies are designed this way.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As soon as somebody drops a test tube, it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 no longer true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Analysis of unbalanced data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55626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When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variables are related, there is potential ambiguity.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 is related to Y, B is related to Y, and A is related to B. 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Who gets credit for the portion of variation in Y that could be explained by either A or B?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With a regression approach, whether you use contrasts or dummy variables (equivalent), the answer is 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nobody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Think of full,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restricted models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Equivalently, general linear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test.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Some software is designed for balanced data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0292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special purpose formulas are much simpler.</a:t>
            </a:r>
          </a:p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They were very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useful 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in the past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Since most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real data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are at least a little unbalanced,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these formulas are a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recipe for trouble.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Most textbook data are balanced, so they cannot tell you what your software is really doing.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anova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aov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functions are designed for balanced data, though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anova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Abadi MT Condensed Light" charset="0"/>
              </a:rPr>
              <a:t>applied to 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lm </a:t>
            </a:r>
            <a:r>
              <a:rPr lang="en-US" sz="2800" dirty="0">
                <a:latin typeface="Arial" charset="0"/>
                <a:ea typeface="ＭＳ Ｐゴシック" charset="0"/>
                <a:cs typeface="Abadi MT Condensed Light" charset="0"/>
              </a:rPr>
              <a:t>objects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can give you what you want if you use it with care.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SAS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proc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glm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is much more convenient. SAS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proc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dirty="0" err="1">
                <a:latin typeface="Abadi MT Condensed Light" charset="0"/>
                <a:ea typeface="ＭＳ Ｐゴシック" charset="0"/>
                <a:cs typeface="Abadi MT Condensed Light" charset="0"/>
              </a:rPr>
              <a:t>anova</a:t>
            </a:r>
            <a:r>
              <a:rPr lang="en-US" dirty="0">
                <a:latin typeface="Abadi MT Condensed Light" charset="0"/>
                <a:ea typeface="ＭＳ Ｐゴシック" charset="0"/>
                <a:cs typeface="Abadi MT Condensed Light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is for balanced data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. Avoid it. 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Type I and Type III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 err="1" smtClean="0">
                <a:latin typeface="Courier"/>
                <a:cs typeface="Courier"/>
              </a:rPr>
              <a:t>roc</a:t>
            </a:r>
            <a:r>
              <a:rPr lang="en-US" dirty="0" smtClean="0"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glm</a:t>
            </a:r>
            <a:r>
              <a:rPr lang="en-US" dirty="0">
                <a:cs typeface="Courier"/>
              </a:rPr>
              <a:t> </a:t>
            </a:r>
            <a:r>
              <a:rPr lang="en-US" dirty="0" smtClean="0"/>
              <a:t>displays both by default.</a:t>
            </a:r>
          </a:p>
          <a:p>
            <a:r>
              <a:rPr lang="en-US" dirty="0" smtClean="0"/>
              <a:t>Type III is the regression approach we know and love.</a:t>
            </a:r>
          </a:p>
          <a:p>
            <a:r>
              <a:rPr lang="en-US" dirty="0" smtClean="0"/>
              <a:t>We will use Type III and ignore Type I.</a:t>
            </a:r>
          </a:p>
          <a:p>
            <a:r>
              <a:rPr lang="en-US" dirty="0" smtClean="0"/>
              <a:t>But just for the record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12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400"/>
            <a:ext cx="7772400" cy="762000"/>
          </a:xfrm>
        </p:spPr>
        <p:txBody>
          <a:bodyPr/>
          <a:lstStyle/>
          <a:p>
            <a:r>
              <a:rPr lang="en-US" dirty="0" smtClean="0"/>
              <a:t>Tests based on Type </a:t>
            </a:r>
            <a:r>
              <a:rPr lang="en-US" dirty="0" smtClean="0"/>
              <a:t>I </a:t>
            </a:r>
            <a:r>
              <a:rPr lang="en-US" dirty="0" smtClean="0"/>
              <a:t>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715000"/>
          </a:xfrm>
        </p:spPr>
        <p:txBody>
          <a:bodyPr/>
          <a:lstStyle/>
          <a:p>
            <a:r>
              <a:rPr lang="en-US" sz="2800" smtClean="0"/>
              <a:t>Type </a:t>
            </a:r>
            <a:r>
              <a:rPr lang="en-US" sz="2800" smtClean="0"/>
              <a:t>I </a:t>
            </a:r>
            <a:r>
              <a:rPr lang="en-US" sz="2800" dirty="0" smtClean="0"/>
              <a:t>Sums of squares are sequential.</a:t>
            </a:r>
          </a:p>
          <a:p>
            <a:r>
              <a:rPr lang="en-US" sz="2800" dirty="0" smtClean="0"/>
              <a:t>In order of the effects in the </a:t>
            </a:r>
            <a:r>
              <a:rPr lang="en-US" sz="2800" dirty="0" smtClean="0">
                <a:latin typeface="Courier"/>
                <a:cs typeface="Courier"/>
              </a:rPr>
              <a:t>model</a:t>
            </a:r>
            <a:r>
              <a:rPr lang="en-US" sz="2800" dirty="0" smtClean="0"/>
              <a:t> statement.</a:t>
            </a:r>
          </a:p>
          <a:p>
            <a:r>
              <a:rPr lang="en-US" sz="2800" dirty="0" smtClean="0"/>
              <a:t>Numerator of F-ratio is (SSR</a:t>
            </a:r>
            <a:r>
              <a:rPr lang="en-US" sz="2800" baseline="-25000" dirty="0" smtClean="0"/>
              <a:t>F</a:t>
            </a:r>
            <a:r>
              <a:rPr lang="en-US" sz="2800" dirty="0" smtClean="0"/>
              <a:t>-SSR</a:t>
            </a:r>
            <a:r>
              <a:rPr lang="en-US" sz="2800" baseline="-25000" dirty="0" smtClean="0"/>
              <a:t>R</a:t>
            </a:r>
            <a:r>
              <a:rPr lang="en-US" sz="2800" dirty="0" smtClean="0"/>
              <a:t>)/s,  where the “restricted” model has all preceding terms, and the “full” model has those and also the effect being tested.</a:t>
            </a:r>
          </a:p>
          <a:p>
            <a:pPr lvl="1"/>
            <a:r>
              <a:rPr lang="en-US" sz="2400" dirty="0" smtClean="0"/>
              <a:t>First term is tested not controlling for anything.</a:t>
            </a:r>
          </a:p>
          <a:p>
            <a:pPr lvl="1"/>
            <a:r>
              <a:rPr lang="en-US" sz="2400" dirty="0" smtClean="0"/>
              <a:t>Second term is tested controlling for the first.</a:t>
            </a:r>
          </a:p>
          <a:p>
            <a:pPr lvl="1"/>
            <a:r>
              <a:rPr lang="en-US" sz="2400" dirty="0" smtClean="0"/>
              <a:t>Third term is tested controlling for the first two.</a:t>
            </a:r>
          </a:p>
          <a:p>
            <a:pPr lvl="1"/>
            <a:r>
              <a:rPr lang="en-US" sz="2400" dirty="0" smtClean="0"/>
              <a:t>And so on.</a:t>
            </a:r>
          </a:p>
          <a:p>
            <a:r>
              <a:rPr lang="en-US" dirty="0" smtClean="0"/>
              <a:t>But the denominator is MSE from the model with </a:t>
            </a:r>
            <a:r>
              <a:rPr lang="en-US" i="1" dirty="0" smtClean="0"/>
              <a:t>all</a:t>
            </a:r>
            <a:r>
              <a:rPr lang="en-US" dirty="0" smtClean="0"/>
              <a:t> effects.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58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Type I vs. Type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953000"/>
          </a:xfrm>
        </p:spPr>
        <p:txBody>
          <a:bodyPr/>
          <a:lstStyle/>
          <a:p>
            <a:r>
              <a:rPr lang="en-US" dirty="0" smtClean="0"/>
              <a:t>Type I test controls for all preceding effects.</a:t>
            </a:r>
          </a:p>
          <a:p>
            <a:r>
              <a:rPr lang="en-US" dirty="0" smtClean="0"/>
              <a:t>Type III test controls for </a:t>
            </a:r>
            <a:r>
              <a:rPr lang="en-US" i="1" dirty="0" smtClean="0"/>
              <a:t>all</a:t>
            </a:r>
            <a:r>
              <a:rPr lang="en-US" dirty="0" smtClean="0"/>
              <a:t> other effects.</a:t>
            </a:r>
          </a:p>
          <a:p>
            <a:r>
              <a:rPr lang="en-US" dirty="0" smtClean="0"/>
              <a:t>Type I and Type III tests of the </a:t>
            </a:r>
            <a:r>
              <a:rPr lang="en-US" i="1" dirty="0" smtClean="0"/>
              <a:t>last</a:t>
            </a:r>
            <a:r>
              <a:rPr lang="en-US" dirty="0" smtClean="0"/>
              <a:t> effect in the model are identical.</a:t>
            </a:r>
          </a:p>
          <a:p>
            <a:r>
              <a:rPr lang="en-US" dirty="0" smtClean="0"/>
              <a:t>For balanced data, Type I and Type III tests of all effects are the same.</a:t>
            </a:r>
          </a:p>
          <a:p>
            <a:r>
              <a:rPr lang="en-US" dirty="0" smtClean="0"/>
              <a:t>I can’t remember what the Type II tests are.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9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Copyright Information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27088" y="2060575"/>
            <a:ext cx="7770812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0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  This slide show was prepared by Jerry Brunner, Department of Statistical Sciences, University of Toronto. It is licensed under a Creative Commons Attribution - </a:t>
            </a:r>
            <a:r>
              <a:rPr lang="en-US" sz="20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ShareAlike</a:t>
            </a:r>
            <a:r>
              <a:rPr lang="en-US" sz="2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3.0 </a:t>
            </a:r>
            <a:r>
              <a:rPr lang="en-US" sz="20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Unported</a:t>
            </a:r>
            <a:r>
              <a:rPr lang="en-US" sz="2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License. Use any part of it as you like and share the result freely. These </a:t>
            </a:r>
            <a:r>
              <a:rPr lang="en-US" sz="20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Powerpoint</a:t>
            </a:r>
            <a:r>
              <a:rPr lang="en-US" sz="2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slides are available from the course website:</a:t>
            </a:r>
          </a:p>
          <a:p>
            <a:pPr marL="342900" indent="-342900"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0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2"/>
              </a:rPr>
              <a:t>http://www.utstat.toronto.edu/brunner/oldclass/441s24</a:t>
            </a:r>
            <a:endParaRPr lang="en-US" sz="20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Two-factor design</a:t>
            </a:r>
          </a:p>
        </p:txBody>
      </p:sp>
      <p:graphicFrame>
        <p:nvGraphicFramePr>
          <p:cNvPr id="5165" name="Group 45"/>
          <p:cNvGraphicFramePr>
            <a:graphicFrameLocks noGrp="1"/>
          </p:cNvGraphicFramePr>
          <p:nvPr/>
        </p:nvGraphicFramePr>
        <p:xfrm>
          <a:off x="1219200" y="1752600"/>
          <a:ext cx="6858000" cy="2362834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  <a:gridCol w="1714500"/>
                <a:gridCol w="17145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8" name="Rectangle 46"/>
          <p:cNvSpPr>
            <a:spLocks noChangeArrowheads="1"/>
          </p:cNvSpPr>
          <p:nvPr/>
        </p:nvSpPr>
        <p:spPr bwMode="auto">
          <a:xfrm>
            <a:off x="2590800" y="5029200"/>
            <a:ext cx="452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Six treatment conditions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Factorial experiments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Allow more than one factor to be investigated in the same study: Efficiency!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Allow the scientist to see whether the effect of an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variable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depends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on the value of another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explanatory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variable: Interactions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Thank you again, Mr. Fisher.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Model: Data are normal 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with equal variance and conditional (cell) means      </a:t>
            </a:r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222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714955"/>
              </p:ext>
            </p:extLst>
          </p:nvPr>
        </p:nvGraphicFramePr>
        <p:xfrm>
          <a:off x="228600" y="1828800"/>
          <a:ext cx="8763000" cy="4344034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828800"/>
                <a:gridCol w="1600200"/>
                <a:gridCol w="21336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14" name="Picture 59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400"/>
            <a:ext cx="18923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5" name="Picture 64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8923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6" name="Picture 65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10200"/>
            <a:ext cx="1155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7" name="Picture 67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410200"/>
            <a:ext cx="1155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8" name="Picture 68" descr="latex-image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10200"/>
            <a:ext cx="1155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9" name="Picture 70" descr="latex-image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838200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0" name="Picture 71" descr="latex-image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774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1" name="Picture 72" descr="latex-image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78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2" name="Picture 73" descr="latex-image-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78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3" name="Picture 74" descr="latex-image-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774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4" name="Picture 75" descr="latex-image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78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5" name="Picture 76" descr="latex-image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78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6" name="Picture 80" descr="latex-image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86400"/>
            <a:ext cx="330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Tests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Main effects: Differences among marginal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means (averaging over other factors).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No claim of causality is intended.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Interactions: Differences between differences (What is the effect of Factor A?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It depends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on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level of Factor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B.)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68C9-2E2C-604E-89DC-F21778D971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To understand the interaction, plot the means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295400" y="1524000"/>
          <a:ext cx="6553200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" name="Worksheet" r:id="rId4" imgW="19050000" imgH="14389100" progId="Excel.Sheet.8">
                  <p:embed/>
                </p:oleObj>
              </mc:Choice>
              <mc:Fallback>
                <p:oleObj name="Worksheet" r:id="rId4" imgW="19050000" imgH="143891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6553200" cy="479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Either Way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28600" y="1676400"/>
          <a:ext cx="4572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9" name="Worksheet" r:id="rId4" imgW="19011900" imgH="15252700" progId="Excel.Sheet.8">
                  <p:embed/>
                </p:oleObj>
              </mc:Choice>
              <mc:Fallback>
                <p:oleObj name="Worksheet" r:id="rId4" imgW="19011900" imgH="15252700" progId="Excel.Shee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4572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724400" y="1676400"/>
          <a:ext cx="4419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0" name="Worksheet" r:id="rId6" imgW="19011900" imgH="15265400" progId="Excel.Sheet.8">
                  <p:embed/>
                </p:oleObj>
              </mc:Choice>
              <mc:Fallback>
                <p:oleObj name="Worksheet" r:id="rId6" imgW="19011900" imgH="15265400" progId="Excel.Sheet.8">
                  <p:embed/>
                  <p:pic>
                    <p:nvPicPr>
                      <p:cNvPr id="0" name="Object 3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4419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8232-5164-0B40-B509-0BC3C829D51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6" charset="0"/>
            <a:ea typeface="ＭＳ Ｐゴシック" pitchFamily="-16" charset="-128"/>
            <a:cs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6" charset="0"/>
            <a:ea typeface="ＭＳ Ｐゴシック" pitchFamily="-16" charset="-128"/>
            <a:cs typeface="ＭＳ Ｐゴシック" pitchFamily="-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1790</Words>
  <Application>Microsoft Macintosh PowerPoint</Application>
  <PresentationFormat>On-screen Show (4:3)</PresentationFormat>
  <Paragraphs>333</Paragraphs>
  <Slides>39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Blank Presentation</vt:lpstr>
      <vt:lpstr>Worksheet</vt:lpstr>
      <vt:lpstr>Factorial ANOVA</vt:lpstr>
      <vt:lpstr>Factorial ANOVA </vt:lpstr>
      <vt:lpstr>The potato study</vt:lpstr>
      <vt:lpstr>Two-factor design</vt:lpstr>
      <vt:lpstr>Factorial experiments</vt:lpstr>
      <vt:lpstr>Model: Data are normal with equal variance and conditional (cell) means       </vt:lpstr>
      <vt:lpstr>Tests</vt:lpstr>
      <vt:lpstr>To understand the interaction, plot the means</vt:lpstr>
      <vt:lpstr>Either Way</vt:lpstr>
      <vt:lpstr>Non-parallel profiles = Interaction</vt:lpstr>
      <vt:lpstr>Main effects for both variables, no interaction</vt:lpstr>
      <vt:lpstr>Main effect for Bacteria only</vt:lpstr>
      <vt:lpstr>Main Effect for Temperature Only</vt:lpstr>
      <vt:lpstr>Both Main Effects, and the Interaction</vt:lpstr>
      <vt:lpstr>Should you interpret the main effects?</vt:lpstr>
      <vt:lpstr>Testing Contrasts</vt:lpstr>
      <vt:lpstr>Interactions are sets of Contrasts</vt:lpstr>
      <vt:lpstr>Interactions are sets of Contrasts</vt:lpstr>
      <vt:lpstr>Equivalent statements</vt:lpstr>
      <vt:lpstr>Three factors: A, B and C</vt:lpstr>
      <vt:lpstr>Meaning of the 3-factor interaction</vt:lpstr>
      <vt:lpstr>To graph a three-factor interaction</vt:lpstr>
      <vt:lpstr>Four-factor design</vt:lpstr>
      <vt:lpstr>As the number of factors increases</vt:lpstr>
      <vt:lpstr>Effect coding</vt:lpstr>
      <vt:lpstr>Interaction effects correspond to products of dummy variables</vt:lpstr>
      <vt:lpstr>Make a table</vt:lpstr>
      <vt:lpstr>   Cell and Marginal Means      </vt:lpstr>
      <vt:lpstr>We see</vt:lpstr>
      <vt:lpstr>A bit of algebra shows</vt:lpstr>
      <vt:lpstr>Factorial ANOVA with effect coding is pretty automatic</vt:lpstr>
      <vt:lpstr>Again</vt:lpstr>
      <vt:lpstr>Balanced vs. Unbalanced Experimental Designs</vt:lpstr>
      <vt:lpstr>Analysis of unbalanced data</vt:lpstr>
      <vt:lpstr>Some software is designed for balanced data</vt:lpstr>
      <vt:lpstr>Type I and Type III Tests</vt:lpstr>
      <vt:lpstr>Tests based on Type I SS</vt:lpstr>
      <vt:lpstr>Type I vs. Type III</vt:lpstr>
      <vt:lpstr>Copyright Information</vt:lpstr>
    </vt:vector>
  </TitlesOfParts>
  <Company>Earl Monroe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Factorial ANOVA</dc:title>
  <dc:creator>Earl Monroe</dc:creator>
  <cp:lastModifiedBy>Jerry Brunner</cp:lastModifiedBy>
  <cp:revision>123</cp:revision>
  <cp:lastPrinted>2024-03-07T23:29:10Z</cp:lastPrinted>
  <dcterms:created xsi:type="dcterms:W3CDTF">2012-02-22T17:56:11Z</dcterms:created>
  <dcterms:modified xsi:type="dcterms:W3CDTF">2024-03-19T19:27:57Z</dcterms:modified>
</cp:coreProperties>
</file>