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98" r:id="rId5"/>
    <p:sldId id="300" r:id="rId6"/>
    <p:sldId id="299" r:id="rId7"/>
    <p:sldId id="301" r:id="rId8"/>
    <p:sldId id="304" r:id="rId9"/>
    <p:sldId id="306" r:id="rId10"/>
    <p:sldId id="313" r:id="rId11"/>
    <p:sldId id="316" r:id="rId12"/>
    <p:sldId id="319" r:id="rId13"/>
    <p:sldId id="261" r:id="rId14"/>
    <p:sldId id="297" r:id="rId15"/>
    <p:sldId id="263" r:id="rId16"/>
    <p:sldId id="264" r:id="rId17"/>
    <p:sldId id="265" r:id="rId18"/>
    <p:sldId id="268" r:id="rId19"/>
    <p:sldId id="269" r:id="rId20"/>
    <p:sldId id="303" r:id="rId21"/>
    <p:sldId id="314" r:id="rId22"/>
    <p:sldId id="315" r:id="rId23"/>
    <p:sldId id="320" r:id="rId24"/>
    <p:sldId id="322" r:id="rId25"/>
    <p:sldId id="325" r:id="rId26"/>
    <p:sldId id="323" r:id="rId27"/>
    <p:sldId id="324" r:id="rId28"/>
    <p:sldId id="326" r:id="rId29"/>
    <p:sldId id="327" r:id="rId30"/>
    <p:sldId id="328" r:id="rId31"/>
    <p:sldId id="33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0510" autoAdjust="0"/>
  </p:normalViewPr>
  <p:slideViewPr>
    <p:cSldViewPr snapToGrid="0" snapToObjects="1">
      <p:cViewPr varScale="1">
        <p:scale>
          <a:sx n="111" d="100"/>
          <a:sy n="111" d="100"/>
        </p:scale>
        <p:origin x="-104" y="-1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ADC4D-E26D-41AE-9BFF-8E6E651A21B8}" type="datetimeFigureOut">
              <a:rPr lang="en-US" smtClean="0"/>
              <a:pPr/>
              <a:t>15-03-08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CB16-B09E-4FB1-B177-FF5A5656D6A1}" type="slidenum">
              <a:rPr lang="en-US" smtClean="0"/>
              <a:pPr/>
              <a:t>‹#›</a:t>
            </a:fld>
            <a:endParaRPr lang="en-US" dirty="0"/>
          </a:p>
        </p:txBody>
      </p:sp>
    </p:spTree>
    <p:extLst>
      <p:ext uri="{BB962C8B-B14F-4D97-AF65-F5344CB8AC3E}">
        <p14:creationId xmlns:p14="http://schemas.microsoft.com/office/powerpoint/2010/main" val="10695821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 Make a path diagram for 3 </a:t>
            </a:r>
          </a:p>
          <a:p>
            <a:endParaRPr lang="en-US" dirty="0" smtClean="0"/>
          </a:p>
          <a:p>
            <a:r>
              <a:rPr lang="sv-SE" dirty="0" smtClean="0"/>
              <a:t>Y_1 &amp;=&amp; \alpha_1 + \gamma_1 X_1 + \gamma_2 X_2 + \epsilon_1 \\</a:t>
            </a:r>
          </a:p>
          <a:p>
            <a:r>
              <a:rPr lang="sv-SE" dirty="0" smtClean="0"/>
              <a:t>Y_2 &amp;=&amp; \alpha_2 + \beta Y_1 + \epsilon_2 % 30</a:t>
            </a:r>
          </a:p>
          <a:p>
            <a:endParaRPr lang="en-US" dirty="0" smtClean="0"/>
          </a:p>
          <a:p>
            <a:r>
              <a:rPr lang="en-US" dirty="0" smtClean="0"/>
              <a:t>What about the other parent! Education might be better.</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4DA4D-6EDE-4428-A780-B6927A14E853}" type="slidenum">
              <a:rPr lang="en-US"/>
              <a:pPr/>
              <a:t>18</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a:t>Consider a nice simple path model for observed variables</a:t>
            </a:r>
            <a:r>
              <a:rPr lang="en-US" dirty="0" smtClean="0"/>
              <a:t>. Data have been “centered.”  This is a toy example, because there is ALWAYS measurement error.</a:t>
            </a:r>
          </a:p>
          <a:p>
            <a:endParaRPr lang="en-US" dirty="0" smtClean="0"/>
          </a:p>
          <a:p>
            <a:r>
              <a:rPr lang="en-US" dirty="0" smtClean="0"/>
              <a:t>Y_1 &amp;=&amp; \gamma X + \epsilon_1 \\</a:t>
            </a:r>
          </a:p>
          <a:p>
            <a:r>
              <a:rPr lang="en-US" dirty="0" smtClean="0"/>
              <a:t>Y_2 &amp;=&amp; \beta Y_1 + \epsilon_2 % 36</a:t>
            </a:r>
          </a:p>
          <a:p>
            <a:endParaRPr lang="en-US" dirty="0" smtClean="0"/>
          </a:p>
          <a:p>
            <a:r>
              <a:rPr lang="en-US" dirty="0" smtClean="0"/>
              <a:t>\begin{itemize}</a:t>
            </a:r>
          </a:p>
          <a:p>
            <a:r>
              <a:rPr lang="en-US" dirty="0" smtClean="0"/>
              <a:t>     \item[] All expected values equal zero (data have been ``centered.")</a:t>
            </a:r>
          </a:p>
          <a:p>
            <a:r>
              <a:rPr lang="en-US" dirty="0" smtClean="0"/>
              <a:t>     \item[] $V(X)=\phi$, $V(\epsilon_1) = \psi_1$, $V(\epsilon_2) = \psi_2$, </a:t>
            </a:r>
          </a:p>
          <a:p>
            <a:r>
              <a:rPr lang="en-US" dirty="0" smtClean="0"/>
              <a:t>     \item[] $X, \epsilon_1, \epsilon_2$ are all independent.</a:t>
            </a:r>
          </a:p>
          <a:p>
            <a:r>
              <a:rPr lang="en-US" dirty="0" smtClean="0"/>
              <a:t>     \item[] Everything is normal.</a:t>
            </a:r>
          </a:p>
          <a:p>
            <a:r>
              <a:rPr lang="en-US" dirty="0" smtClean="0"/>
              <a:t>\end{itemize} % 24</a:t>
            </a:r>
          </a:p>
          <a:p>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D903B-1894-42CA-8AB0-640348306923}" type="slidenum">
              <a:rPr lang="en-US"/>
              <a:pPr/>
              <a:t>19</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Estimate numerically by maximum likelihood (other methods available)</a:t>
            </a:r>
          </a:p>
          <a:p>
            <a:r>
              <a:rPr lang="en-US" dirty="0"/>
              <a:t>Large-sample tests and Confidence intervals</a:t>
            </a:r>
          </a:p>
          <a:p>
            <a:endParaRPr lang="en-US" dirty="0"/>
          </a:p>
          <a:p>
            <a:r>
              <a:rPr lang="en-US" b="1" dirty="0"/>
              <a:t>STRUCTURAL</a:t>
            </a:r>
            <a:r>
              <a:rPr lang="en-US" dirty="0"/>
              <a:t> (At least 3 distinct meaning in the literature) </a:t>
            </a:r>
          </a:p>
          <a:p>
            <a:endParaRPr lang="en-US" dirty="0"/>
          </a:p>
          <a:p>
            <a:r>
              <a:rPr lang="en-US" dirty="0"/>
              <a:t>	* Arising from from the physical or social structure being modeled (Koopmans and Ryersol, 1950 Annals)</a:t>
            </a:r>
          </a:p>
          <a:p>
            <a:endParaRPr lang="en-US" dirty="0"/>
          </a:p>
          <a:p>
            <a:r>
              <a:rPr lang="en-US" dirty="0"/>
              <a:t>	* Structural as opposed to functional</a:t>
            </a:r>
          </a:p>
          <a:p>
            <a:endParaRPr lang="en-US" dirty="0"/>
          </a:p>
          <a:p>
            <a:r>
              <a:rPr lang="en-US" dirty="0"/>
              <a:t>	* Structural model vs measurement model</a:t>
            </a:r>
          </a:p>
          <a:p>
            <a:endParaRPr lang="en-US" dirty="0" smtClean="0"/>
          </a:p>
          <a:p>
            <a:r>
              <a:rPr lang="en-US" dirty="0" smtClean="0"/>
              <a:t>Distribution of the data</a:t>
            </a:r>
          </a:p>
          <a:p>
            <a:endParaRPr lang="en-US" dirty="0" smtClean="0"/>
          </a:p>
          <a:p>
            <a:r>
              <a:rPr lang="en-US" dirty="0" smtClean="0"/>
              <a:t> \left( \begin{array}{c}</a:t>
            </a:r>
          </a:p>
          <a:p>
            <a:r>
              <a:rPr lang="en-US" dirty="0" smtClean="0"/>
              <a:t>                X_1\</a:t>
            </a:r>
            <a:r>
              <a:rPr lang="en-US" dirty="0" err="1" smtClean="0"/>
              <a:t>mbox</a:t>
            </a:r>
            <a:r>
              <a:rPr lang="en-US" dirty="0" smtClean="0"/>
              <a:t>{~} \\</a:t>
            </a:r>
          </a:p>
          <a:p>
            <a:r>
              <a:rPr lang="en-US" dirty="0" smtClean="0"/>
              <a:t>                Y_{1,1} \\</a:t>
            </a:r>
          </a:p>
          <a:p>
            <a:r>
              <a:rPr lang="en-US" dirty="0" smtClean="0"/>
              <a:t>                Y_{1,2}</a:t>
            </a:r>
          </a:p>
          <a:p>
            <a:r>
              <a:rPr lang="en-US" dirty="0" smtClean="0"/>
              <a:t>    \end{array} \right) \</a:t>
            </a:r>
            <a:r>
              <a:rPr lang="en-US" dirty="0" err="1" smtClean="0"/>
              <a:t>ldots</a:t>
            </a:r>
            <a:endParaRPr lang="en-US" dirty="0" smtClean="0"/>
          </a:p>
          <a:p>
            <a:r>
              <a:rPr lang="en-US" dirty="0" smtClean="0"/>
              <a:t>     \left( \begin{array}{c}</a:t>
            </a:r>
          </a:p>
          <a:p>
            <a:r>
              <a:rPr lang="en-US" dirty="0" smtClean="0"/>
              <a:t>                </a:t>
            </a:r>
            <a:r>
              <a:rPr lang="en-US" dirty="0" err="1" smtClean="0"/>
              <a:t>X_n</a:t>
            </a:r>
            <a:r>
              <a:rPr lang="en-US" dirty="0" smtClean="0"/>
              <a:t>\</a:t>
            </a:r>
            <a:r>
              <a:rPr lang="en-US" dirty="0" err="1" smtClean="0"/>
              <a:t>mbox</a:t>
            </a:r>
            <a:r>
              <a:rPr lang="en-US" dirty="0" smtClean="0"/>
              <a:t>{~} \\</a:t>
            </a:r>
          </a:p>
          <a:p>
            <a:r>
              <a:rPr lang="en-US" dirty="0" smtClean="0"/>
              <a:t>                Y_{n,1} \\</a:t>
            </a:r>
          </a:p>
          <a:p>
            <a:r>
              <a:rPr lang="en-US" dirty="0" smtClean="0"/>
              <a:t>                Y_{n,2}</a:t>
            </a:r>
          </a:p>
          <a:p>
            <a:r>
              <a:rPr lang="en-US" dirty="0" smtClean="0"/>
              <a:t>    \end{array} \right) </a:t>
            </a:r>
          </a:p>
          <a:p>
            <a:r>
              <a:rPr lang="en-US" dirty="0" smtClean="0"/>
              <a:t>\</a:t>
            </a:r>
            <a:r>
              <a:rPr lang="en-US" dirty="0" err="1" smtClean="0"/>
              <a:t>mbox</a:t>
            </a:r>
            <a:r>
              <a:rPr lang="en-US" dirty="0" smtClean="0"/>
              <a:t>{ are independent normal with mean zero.} % 24</a:t>
            </a:r>
            <a:endParaRPr lang="en-US" dirty="0" smtClean="0"/>
          </a:p>
          <a:p>
            <a:r>
              <a:rPr lang="en-US" dirty="0" smtClean="0"/>
              <a:t>and covariance matrix</a:t>
            </a:r>
          </a:p>
          <a:p>
            <a:endParaRPr lang="en-US" dirty="0" smtClean="0"/>
          </a:p>
          <a:p>
            <a:r>
              <a:rPr lang="en-US" dirty="0" smtClean="0"/>
              <a:t> \</a:t>
            </a:r>
            <a:r>
              <a:rPr lang="en-US" dirty="0" err="1" smtClean="0"/>
              <a:t>boldsymbol</a:t>
            </a:r>
            <a:r>
              <a:rPr lang="en-US" dirty="0" smtClean="0"/>
              <a:t>{\Sigma} = </a:t>
            </a:r>
          </a:p>
          <a:p>
            <a:r>
              <a:rPr lang="en-US" dirty="0" smtClean="0"/>
              <a:t>     \left( \begin{array}{c c c}</a:t>
            </a:r>
          </a:p>
          <a:p>
            <a:r>
              <a:rPr lang="en-US" dirty="0" smtClean="0"/>
              <a:t>              \phi  &amp; \gamma\phi                 &amp; \beta\gamma\phi \\</a:t>
            </a:r>
          </a:p>
          <a:p>
            <a:r>
              <a:rPr lang="en-US" dirty="0" smtClean="0"/>
              <a:t>        \gamma\phi  &amp; \gamma^2\phi+\psi_1        &amp; \beta(\gamma^2\phi+\psi_1) \\</a:t>
            </a:r>
          </a:p>
          <a:p>
            <a:r>
              <a:rPr lang="en-US" dirty="0" smtClean="0"/>
              <a:t>    \beta\gamma\phi &amp; \beta(\gamma^2\phi+\psi_1) &amp; \beta^2(\gamma^2\phi+\psi_1) + \psi_2</a:t>
            </a:r>
          </a:p>
          <a:p>
            <a:r>
              <a:rPr lang="en-US" dirty="0" smtClean="0"/>
              <a:t>    \end{array} \right)</a:t>
            </a:r>
            <a:endParaRPr lang="en-US" dirty="0" smtClean="0"/>
          </a:p>
          <a:p>
            <a:r>
              <a:rPr lang="en-US" dirty="0" smtClean="0"/>
              <a:t>\</a:t>
            </a:r>
            <a:r>
              <a:rPr lang="en-US" dirty="0" err="1" smtClean="0"/>
              <a:t>boldsymbol</a:t>
            </a:r>
            <a:r>
              <a:rPr lang="en-US" dirty="0" smtClean="0"/>
              <a:t>{\theta} = (\gamma, \beta, \phi, \psi_1, \psi_2)</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{Y}_</a:t>
            </a:r>
            <a:r>
              <a:rPr lang="en-US" dirty="0" err="1" smtClean="0"/>
              <a:t>i</a:t>
            </a:r>
            <a:r>
              <a:rPr lang="en-US" dirty="0" smtClean="0"/>
              <a:t> &amp;=&amp; \</a:t>
            </a:r>
            <a:r>
              <a:rPr lang="en-US" dirty="0" err="1" smtClean="0"/>
              <a:t>boldsymbol</a:t>
            </a:r>
            <a:r>
              <a:rPr lang="en-US" dirty="0" smtClean="0"/>
              <a:t>{\beta}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{\Gamma} \</a:t>
            </a:r>
            <a:r>
              <a:rPr lang="en-US" dirty="0" err="1" smtClean="0"/>
              <a:t>mathbf</a:t>
            </a:r>
            <a:r>
              <a:rPr lang="en-US" dirty="0" smtClean="0"/>
              <a:t>{X}_</a:t>
            </a:r>
            <a:r>
              <a:rPr lang="en-US" dirty="0" err="1" smtClean="0"/>
              <a:t>i</a:t>
            </a:r>
            <a:r>
              <a:rPr lang="en-US" dirty="0" smtClean="0"/>
              <a:t> + \</a:t>
            </a:r>
            <a:r>
              <a:rPr lang="en-US" dirty="0" err="1" smtClean="0"/>
              <a:t>boldsymbol</a:t>
            </a:r>
            <a:r>
              <a:rPr lang="en-US" dirty="0" smtClean="0"/>
              <a:t>{\epsilon}_</a:t>
            </a:r>
            <a:r>
              <a:rPr lang="en-US" dirty="0" err="1" smtClean="0"/>
              <a:t>i</a:t>
            </a:r>
            <a:r>
              <a:rPr lang="en-US" dirty="0" smtClean="0"/>
              <a:t> \\</a:t>
            </a:r>
          </a:p>
          <a:p>
            <a:r>
              <a:rPr lang="en-US" dirty="0" smtClean="0"/>
              <a:t>\</a:t>
            </a:r>
            <a:r>
              <a:rPr lang="en-US" dirty="0" err="1" smtClean="0"/>
              <a:t>mathbf</a:t>
            </a:r>
            <a:r>
              <a:rPr lang="en-US" dirty="0" smtClean="0"/>
              <a:t>{F}_</a:t>
            </a:r>
            <a:r>
              <a:rPr lang="en-US" dirty="0" err="1" smtClean="0"/>
              <a:t>i</a:t>
            </a:r>
            <a:r>
              <a:rPr lang="en-US" dirty="0" smtClean="0"/>
              <a:t> &amp;=&amp; \left( \begin{array}{c}</a:t>
            </a:r>
          </a:p>
          <a:p>
            <a:r>
              <a:rPr lang="en-US" dirty="0" smtClean="0"/>
              <a:t>         \</a:t>
            </a:r>
            <a:r>
              <a:rPr lang="en-US" dirty="0" err="1" smtClean="0"/>
              <a:t>mathbf</a:t>
            </a:r>
            <a:r>
              <a:rPr lang="en-US" dirty="0" smtClean="0"/>
              <a:t>{X}_</a:t>
            </a:r>
            <a:r>
              <a:rPr lang="en-US" dirty="0" err="1" smtClean="0"/>
              <a:t>i</a:t>
            </a:r>
            <a:r>
              <a:rPr lang="en-US" dirty="0" smtClean="0"/>
              <a:t>  \\ \</a:t>
            </a:r>
            <a:r>
              <a:rPr lang="en-US" dirty="0" err="1" smtClean="0"/>
              <a:t>mathbf</a:t>
            </a:r>
            <a:r>
              <a:rPr lang="en-US" dirty="0" smtClean="0"/>
              <a:t>{Y}_</a:t>
            </a:r>
            <a:r>
              <a:rPr lang="en-US" dirty="0" err="1" smtClean="0"/>
              <a:t>i</a:t>
            </a:r>
            <a:r>
              <a:rPr lang="en-US" dirty="0" smtClean="0"/>
              <a:t> </a:t>
            </a:r>
          </a:p>
          <a:p>
            <a:r>
              <a:rPr lang="en-US" dirty="0" smtClean="0"/>
              <a:t>             \end{array} \right)  \\</a:t>
            </a:r>
          </a:p>
          <a:p>
            <a:r>
              <a:rPr lang="en-US" dirty="0" smtClean="0"/>
              <a:t>\</a:t>
            </a:r>
            <a:r>
              <a:rPr lang="en-US" dirty="0" err="1" smtClean="0"/>
              <a:t>mathbf</a:t>
            </a:r>
            <a:r>
              <a:rPr lang="en-US" dirty="0" smtClean="0"/>
              <a:t>{D}_</a:t>
            </a:r>
            <a:r>
              <a:rPr lang="en-US" dirty="0" err="1" smtClean="0"/>
              <a:t>i</a:t>
            </a:r>
            <a:r>
              <a:rPr lang="en-US" dirty="0" smtClean="0"/>
              <a:t> &amp;=&amp;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{e}_</a:t>
            </a:r>
            <a:r>
              <a:rPr lang="en-US" dirty="0" err="1" smtClean="0"/>
              <a:t>i</a:t>
            </a:r>
            <a:r>
              <a:rPr lang="en-US" dirty="0" smtClean="0"/>
              <a:t> % 36</a:t>
            </a:r>
          </a:p>
          <a:p>
            <a:endParaRPr lang="en-US" dirty="0" smtClean="0"/>
          </a:p>
          <a:p>
            <a:r>
              <a:rPr lang="en-US" dirty="0" smtClean="0"/>
              <a:t>\begin{itemize}</a:t>
            </a:r>
          </a:p>
          <a:p>
            <a:r>
              <a:rPr lang="en-US" dirty="0" smtClean="0"/>
              <a:t>     \item $\</a:t>
            </a:r>
            <a:r>
              <a:rPr lang="en-US" dirty="0" err="1" smtClean="0"/>
              <a:t>mathbf</a:t>
            </a:r>
            <a:r>
              <a:rPr lang="en-US" dirty="0" smtClean="0"/>
              <a:t>{D}_</a:t>
            </a:r>
            <a:r>
              <a:rPr lang="en-US" dirty="0" err="1" smtClean="0"/>
              <a:t>i</a:t>
            </a:r>
            <a:r>
              <a:rPr lang="en-US" dirty="0" smtClean="0"/>
              <a:t>$ (the data) are observable. All other variables are latent.</a:t>
            </a:r>
          </a:p>
          <a:p>
            <a:r>
              <a:rPr lang="en-US" dirty="0" smtClean="0"/>
              <a:t>     \item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{\beta}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{\Gamma} \</a:t>
            </a:r>
            <a:r>
              <a:rPr lang="en-US" dirty="0" err="1" smtClean="0"/>
              <a:t>mathbf</a:t>
            </a:r>
            <a:r>
              <a:rPr lang="en-US" dirty="0" smtClean="0"/>
              <a:t>{X}_</a:t>
            </a:r>
            <a:r>
              <a:rPr lang="en-US" dirty="0" err="1" smtClean="0"/>
              <a:t>i</a:t>
            </a:r>
            <a:r>
              <a:rPr lang="en-US" dirty="0" smtClean="0"/>
              <a:t> + \</a:t>
            </a:r>
            <a:r>
              <a:rPr lang="en-US" dirty="0" err="1" smtClean="0"/>
              <a:t>boldsymbol</a:t>
            </a:r>
            <a:r>
              <a:rPr lang="en-US" dirty="0" smtClean="0"/>
              <a:t>{\epsilon}_</a:t>
            </a:r>
            <a:r>
              <a:rPr lang="en-US" dirty="0" err="1" smtClean="0"/>
              <a:t>i</a:t>
            </a:r>
            <a:r>
              <a:rPr lang="en-US" dirty="0" smtClean="0"/>
              <a:t>$ is called the \</a:t>
            </a:r>
            <a:r>
              <a:rPr lang="en-US" dirty="0" err="1" smtClean="0"/>
              <a:t>emph</a:t>
            </a:r>
            <a:r>
              <a:rPr lang="en-US" dirty="0" smtClean="0"/>
              <a:t>{Latent Variable Model}</a:t>
            </a:r>
          </a:p>
          <a:p>
            <a:r>
              <a:rPr lang="en-US" dirty="0" smtClean="0"/>
              <a:t>     \item The latent vectors $\</a:t>
            </a:r>
            <a:r>
              <a:rPr lang="en-US" dirty="0" err="1" smtClean="0"/>
              <a:t>mathbf</a:t>
            </a:r>
            <a:r>
              <a:rPr lang="en-US" dirty="0" smtClean="0"/>
              <a:t>{X}_</a:t>
            </a:r>
            <a:r>
              <a:rPr lang="en-US" dirty="0" err="1" smtClean="0"/>
              <a:t>i</a:t>
            </a:r>
            <a:r>
              <a:rPr lang="en-US" dirty="0" smtClean="0"/>
              <a:t>$ and $\</a:t>
            </a:r>
            <a:r>
              <a:rPr lang="en-US" dirty="0" err="1" smtClean="0"/>
              <a:t>mathbf</a:t>
            </a:r>
            <a:r>
              <a:rPr lang="en-US" dirty="0" smtClean="0"/>
              <a:t>{Y}_</a:t>
            </a:r>
            <a:r>
              <a:rPr lang="en-US" dirty="0" err="1" smtClean="0"/>
              <a:t>i</a:t>
            </a:r>
            <a:r>
              <a:rPr lang="en-US" dirty="0" smtClean="0"/>
              <a:t>$ are collected into a ``factor" $\</a:t>
            </a:r>
            <a:r>
              <a:rPr lang="en-US" dirty="0" err="1" smtClean="0"/>
              <a:t>mathbf</a:t>
            </a:r>
            <a:r>
              <a:rPr lang="en-US" dirty="0" smtClean="0"/>
              <a:t>{F}_</a:t>
            </a:r>
            <a:r>
              <a:rPr lang="en-US" dirty="0" err="1" smtClean="0"/>
              <a:t>i</a:t>
            </a:r>
            <a:r>
              <a:rPr lang="en-US" dirty="0" smtClean="0"/>
              <a:t>$. This is \</a:t>
            </a:r>
            <a:r>
              <a:rPr lang="en-US" dirty="0" err="1" smtClean="0"/>
              <a:t>emph</a:t>
            </a:r>
            <a:r>
              <a:rPr lang="en-US" dirty="0" smtClean="0"/>
              <a:t>{not} a </a:t>
            </a:r>
            <a:r>
              <a:rPr lang="en-US" smtClean="0"/>
              <a:t>categorical explanatory variable</a:t>
            </a:r>
            <a:r>
              <a:rPr lang="en-US" dirty="0" smtClean="0"/>
              <a:t>, the usual meaning of factor in experimental design.</a:t>
            </a:r>
          </a:p>
          <a:p>
            <a:r>
              <a:rPr lang="en-US" dirty="0" smtClean="0"/>
              <a:t>     \item $\</a:t>
            </a:r>
            <a:r>
              <a:rPr lang="en-US" dirty="0" err="1" smtClean="0"/>
              <a:t>mathbf</a:t>
            </a:r>
            <a:r>
              <a:rPr lang="en-US" dirty="0" smtClean="0"/>
              <a:t>{D}_</a:t>
            </a:r>
            <a:r>
              <a:rPr lang="en-US" dirty="0" err="1" smtClean="0"/>
              <a:t>i</a:t>
            </a:r>
            <a:r>
              <a:rPr lang="en-US" dirty="0" smtClean="0"/>
              <a:t> =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{e}_</a:t>
            </a:r>
            <a:r>
              <a:rPr lang="en-US" dirty="0" err="1" smtClean="0"/>
              <a:t>i</a:t>
            </a:r>
            <a:r>
              <a:rPr lang="en-US" dirty="0" smtClean="0"/>
              <a:t>$ is called the \</a:t>
            </a:r>
            <a:r>
              <a:rPr lang="en-US" dirty="0" err="1" smtClean="0"/>
              <a:t>emph</a:t>
            </a:r>
            <a:r>
              <a:rPr lang="en-US" dirty="0" smtClean="0"/>
              <a:t>{Measurement Model}.</a:t>
            </a:r>
          </a:p>
          <a:p>
            <a:r>
              <a:rPr lang="en-US" dirty="0" smtClean="0"/>
              <a:t>\end{itemize} % 20</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20</a:t>
            </a:fld>
            <a:endParaRPr lang="en-US" dirty="0"/>
          </a:p>
        </p:txBody>
      </p:sp>
    </p:spTree>
    <p:extLst>
      <p:ext uri="{BB962C8B-B14F-4D97-AF65-F5344CB8AC3E}">
        <p14:creationId xmlns:p14="http://schemas.microsoft.com/office/powerpoint/2010/main" val="393407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\begin{itemize}</a:t>
            </a:r>
          </a:p>
          <a:p>
            <a:r>
              <a:rPr lang="en-US" dirty="0" smtClean="0"/>
              <a:t>     \item $\</a:t>
            </a:r>
            <a:r>
              <a:rPr lang="en-US" dirty="0" err="1" smtClean="0"/>
              <a:t>mathbf</a:t>
            </a:r>
            <a:r>
              <a:rPr lang="en-US" dirty="0" smtClean="0"/>
              <a:t>{Y}_</a:t>
            </a:r>
            <a:r>
              <a:rPr lang="en-US" dirty="0" err="1" smtClean="0"/>
              <a:t>i</a:t>
            </a:r>
            <a:r>
              <a:rPr lang="en-US" dirty="0" smtClean="0"/>
              <a:t>$ is a $q \times 1$ random vector.</a:t>
            </a:r>
          </a:p>
          <a:p>
            <a:r>
              <a:rPr lang="en-US" dirty="0" smtClean="0"/>
              <a:t>     \item $\</a:t>
            </a:r>
            <a:r>
              <a:rPr lang="en-US" dirty="0" err="1" smtClean="0"/>
              <a:t>boldsymbol</a:t>
            </a:r>
            <a:r>
              <a:rPr lang="en-US" dirty="0" smtClean="0"/>
              <a:t>{\beta}$ is a $q \times q$ matrix of constants with zeros on the main diagonal.</a:t>
            </a:r>
          </a:p>
          <a:p>
            <a:r>
              <a:rPr lang="en-US" dirty="0" smtClean="0"/>
              <a:t>     \item $\</a:t>
            </a:r>
            <a:r>
              <a:rPr lang="en-US" dirty="0" err="1" smtClean="0"/>
              <a:t>boldsymbol</a:t>
            </a:r>
            <a:r>
              <a:rPr lang="en-US" dirty="0" smtClean="0"/>
              <a:t>{\Gamma}$ is a $q \times p$ matrix of constants.           \item $\</a:t>
            </a:r>
            <a:r>
              <a:rPr lang="en-US" dirty="0" err="1" smtClean="0"/>
              <a:t>mathbf</a:t>
            </a:r>
            <a:r>
              <a:rPr lang="en-US" dirty="0" smtClean="0"/>
              <a:t>{X}_</a:t>
            </a:r>
            <a:r>
              <a:rPr lang="en-US" dirty="0" err="1" smtClean="0"/>
              <a:t>i</a:t>
            </a:r>
            <a:r>
              <a:rPr lang="en-US" dirty="0" smtClean="0"/>
              <a:t>$ is a $p \times 1$ random vector.</a:t>
            </a:r>
          </a:p>
          <a:p>
            <a:r>
              <a:rPr lang="en-US" dirty="0" smtClean="0"/>
              <a:t>     \item $\</a:t>
            </a:r>
            <a:r>
              <a:rPr lang="en-US" dirty="0" err="1" smtClean="0"/>
              <a:t>boldsymbol</a:t>
            </a:r>
            <a:r>
              <a:rPr lang="en-US" dirty="0" smtClean="0"/>
              <a:t>{\epsilon}_</a:t>
            </a:r>
            <a:r>
              <a:rPr lang="en-US" dirty="0" err="1" smtClean="0"/>
              <a:t>i</a:t>
            </a:r>
            <a:r>
              <a:rPr lang="en-US" dirty="0" smtClean="0"/>
              <a:t>$ is a $q \times 1$ random vector.</a:t>
            </a:r>
          </a:p>
          <a:p>
            <a:r>
              <a:rPr lang="en-US" dirty="0" smtClean="0"/>
              <a:t>     \item $\</a:t>
            </a:r>
            <a:r>
              <a:rPr lang="en-US" dirty="0" err="1" smtClean="0"/>
              <a:t>mathbf</a:t>
            </a:r>
            <a:r>
              <a:rPr lang="en-US" dirty="0" smtClean="0"/>
              <a:t>{F}_</a:t>
            </a:r>
            <a:r>
              <a:rPr lang="en-US" dirty="0" err="1" smtClean="0"/>
              <a:t>i</a:t>
            </a:r>
            <a:r>
              <a:rPr lang="en-US" dirty="0" smtClean="0"/>
              <a:t>$ ($F$ for Factor) is just $\</a:t>
            </a:r>
            <a:r>
              <a:rPr lang="en-US" dirty="0" err="1" smtClean="0"/>
              <a:t>mathbf</a:t>
            </a:r>
            <a:r>
              <a:rPr lang="en-US" dirty="0" smtClean="0"/>
              <a:t>{X}_</a:t>
            </a:r>
            <a:r>
              <a:rPr lang="en-US" dirty="0" err="1" smtClean="0"/>
              <a:t>i</a:t>
            </a:r>
            <a:r>
              <a:rPr lang="en-US" dirty="0" smtClean="0"/>
              <a:t>$ stacked on top of $\</a:t>
            </a:r>
            <a:r>
              <a:rPr lang="en-US" dirty="0" err="1" smtClean="0"/>
              <a:t>mathbf</a:t>
            </a:r>
            <a:r>
              <a:rPr lang="en-US" dirty="0" smtClean="0"/>
              <a:t>{Y}_</a:t>
            </a:r>
            <a:r>
              <a:rPr lang="en-US" dirty="0" err="1" smtClean="0"/>
              <a:t>i</a:t>
            </a:r>
            <a:r>
              <a:rPr lang="en-US" dirty="0" smtClean="0"/>
              <a:t>$. It is a $(</a:t>
            </a:r>
            <a:r>
              <a:rPr lang="en-US" dirty="0" err="1" smtClean="0"/>
              <a:t>p+q</a:t>
            </a:r>
            <a:r>
              <a:rPr lang="en-US" dirty="0" smtClean="0"/>
              <a:t>) \times 1$ random vector.</a:t>
            </a:r>
          </a:p>
          <a:p>
            <a:r>
              <a:rPr lang="en-US" dirty="0" smtClean="0"/>
              <a:t>     \item $\</a:t>
            </a:r>
            <a:r>
              <a:rPr lang="en-US" dirty="0" err="1" smtClean="0"/>
              <a:t>mathbf</a:t>
            </a:r>
            <a:r>
              <a:rPr lang="en-US" dirty="0" smtClean="0"/>
              <a:t>{D}_</a:t>
            </a:r>
            <a:r>
              <a:rPr lang="en-US" dirty="0" err="1" smtClean="0"/>
              <a:t>i</a:t>
            </a:r>
            <a:r>
              <a:rPr lang="en-US" dirty="0" smtClean="0"/>
              <a:t>$ is a $k \times 1$ random vector. Sometimes, </a:t>
            </a:r>
          </a:p>
          <a:p>
            <a:r>
              <a:rPr lang="en-US" dirty="0" smtClean="0"/>
              <a:t>     $\</a:t>
            </a:r>
            <a:r>
              <a:rPr lang="en-US" dirty="0" err="1" smtClean="0"/>
              <a:t>mathbf</a:t>
            </a:r>
            <a:r>
              <a:rPr lang="en-US" dirty="0" smtClean="0"/>
              <a:t>{D}_</a:t>
            </a:r>
            <a:r>
              <a:rPr lang="en-US" dirty="0" err="1" smtClean="0"/>
              <a:t>i</a:t>
            </a:r>
            <a:r>
              <a:rPr lang="en-US" dirty="0" smtClean="0"/>
              <a:t> = \left( \begin{array}{c}</a:t>
            </a:r>
          </a:p>
          <a:p>
            <a:r>
              <a:rPr lang="en-US" dirty="0" smtClean="0"/>
              <a:t>         \</a:t>
            </a:r>
            <a:r>
              <a:rPr lang="en-US" dirty="0" err="1" smtClean="0"/>
              <a:t>mathbf</a:t>
            </a:r>
            <a:r>
              <a:rPr lang="en-US" dirty="0" smtClean="0"/>
              <a:t>{W}_</a:t>
            </a:r>
            <a:r>
              <a:rPr lang="en-US" dirty="0" err="1" smtClean="0"/>
              <a:t>i</a:t>
            </a:r>
            <a:r>
              <a:rPr lang="en-US" dirty="0" smtClean="0"/>
              <a:t>  \\ \</a:t>
            </a:r>
            <a:r>
              <a:rPr lang="en-US" dirty="0" err="1" smtClean="0"/>
              <a:t>mathbf</a:t>
            </a:r>
            <a:r>
              <a:rPr lang="en-US" dirty="0" smtClean="0"/>
              <a:t>{V}_</a:t>
            </a:r>
            <a:r>
              <a:rPr lang="en-US" dirty="0" err="1" smtClean="0"/>
              <a:t>i</a:t>
            </a:r>
            <a:r>
              <a:rPr lang="en-US" dirty="0" smtClean="0"/>
              <a:t> </a:t>
            </a:r>
          </a:p>
          <a:p>
            <a:r>
              <a:rPr lang="en-US" dirty="0" smtClean="0"/>
              <a:t>             \end{array} \right)$</a:t>
            </a:r>
          </a:p>
          <a:p>
            <a:r>
              <a:rPr lang="en-US" dirty="0" smtClean="0"/>
              <a:t>     \item $\</a:t>
            </a:r>
            <a:r>
              <a:rPr lang="en-US" dirty="0" err="1" smtClean="0"/>
              <a:t>boldsymbol</a:t>
            </a:r>
            <a:r>
              <a:rPr lang="en-US" dirty="0" smtClean="0"/>
              <a:t>{\Lambda}$ is a $k \times (</a:t>
            </a:r>
            <a:r>
              <a:rPr lang="en-US" dirty="0" err="1" smtClean="0"/>
              <a:t>p+q</a:t>
            </a:r>
            <a:r>
              <a:rPr lang="en-US" dirty="0" smtClean="0"/>
              <a:t>)$ matrix of constants.</a:t>
            </a:r>
          </a:p>
          <a:p>
            <a:r>
              <a:rPr lang="en-US" dirty="0" smtClean="0"/>
              <a:t>     \item $\</a:t>
            </a:r>
            <a:r>
              <a:rPr lang="en-US" dirty="0" err="1" smtClean="0"/>
              <a:t>mathbf</a:t>
            </a:r>
            <a:r>
              <a:rPr lang="en-US" dirty="0" smtClean="0"/>
              <a:t>{D}_</a:t>
            </a:r>
            <a:r>
              <a:rPr lang="en-US" dirty="0" err="1" smtClean="0"/>
              <a:t>i</a:t>
            </a:r>
            <a:r>
              <a:rPr lang="en-US" dirty="0" smtClean="0"/>
              <a:t>$ is a $k \times 1$ random vector.</a:t>
            </a:r>
          </a:p>
          <a:p>
            <a:r>
              <a:rPr lang="en-US" dirty="0" smtClean="0"/>
              <a:t>     \item $\</a:t>
            </a:r>
            <a:r>
              <a:rPr lang="en-US" dirty="0" err="1" smtClean="0"/>
              <a:t>mathbf</a:t>
            </a:r>
            <a:r>
              <a:rPr lang="en-US" dirty="0" smtClean="0"/>
              <a:t>{e}_</a:t>
            </a:r>
            <a:r>
              <a:rPr lang="en-US" dirty="0" err="1" smtClean="0"/>
              <a:t>i</a:t>
            </a:r>
            <a:r>
              <a:rPr lang="en-US" dirty="0" smtClean="0"/>
              <a:t>$ is a $k \times 1$ random vector.</a:t>
            </a:r>
          </a:p>
          <a:p>
            <a:r>
              <a:rPr lang="en-US" dirty="0" smtClean="0"/>
              <a:t>     \item $\</a:t>
            </a:r>
            <a:r>
              <a:rPr lang="en-US" dirty="0" err="1" smtClean="0"/>
              <a:t>mathbf</a:t>
            </a:r>
            <a:r>
              <a:rPr lang="en-US" dirty="0" smtClean="0"/>
              <a:t>{X}_</a:t>
            </a:r>
            <a:r>
              <a:rPr lang="en-US" dirty="0" err="1" smtClean="0"/>
              <a:t>i</a:t>
            </a:r>
            <a:r>
              <a:rPr lang="en-US" dirty="0" smtClean="0"/>
              <a:t>$, $\</a:t>
            </a:r>
            <a:r>
              <a:rPr lang="en-US" dirty="0" err="1" smtClean="0"/>
              <a:t>boldsymbol</a:t>
            </a:r>
            <a:r>
              <a:rPr lang="en-US" dirty="0" smtClean="0"/>
              <a:t>{\epsilon}_</a:t>
            </a:r>
            <a:r>
              <a:rPr lang="en-US" dirty="0" err="1" smtClean="0"/>
              <a:t>i</a:t>
            </a:r>
            <a:r>
              <a:rPr lang="en-US" dirty="0" smtClean="0"/>
              <a:t>$ and $\</a:t>
            </a:r>
            <a:r>
              <a:rPr lang="en-US" dirty="0" err="1" smtClean="0"/>
              <a:t>mathbf</a:t>
            </a:r>
            <a:r>
              <a:rPr lang="en-US" dirty="0" smtClean="0"/>
              <a:t>{e}_</a:t>
            </a:r>
            <a:r>
              <a:rPr lang="en-US" dirty="0" err="1" smtClean="0"/>
              <a:t>i</a:t>
            </a:r>
            <a:r>
              <a:rPr lang="en-US" dirty="0" smtClean="0"/>
              <a:t>$ are independent.</a:t>
            </a:r>
          </a:p>
          <a:p>
            <a:r>
              <a:rPr lang="en-US" dirty="0" smtClean="0"/>
              <a:t>\end{itemize} % 20</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21</a:t>
            </a:fld>
            <a:endParaRPr lang="en-US" dirty="0"/>
          </a:p>
        </p:txBody>
      </p:sp>
    </p:spTree>
    <p:extLst>
      <p:ext uri="{BB962C8B-B14F-4D97-AF65-F5344CB8AC3E}">
        <p14:creationId xmlns:p14="http://schemas.microsoft.com/office/powerpoint/2010/main" val="340871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t>
            </a:r>
            <a:r>
              <a:rPr lang="en-US" dirty="0" err="1" smtClean="0"/>
              <a:t>mathbf</a:t>
            </a:r>
            <a:r>
              <a:rPr lang="en-US" dirty="0" smtClean="0"/>
              <a:t>{Y}_</a:t>
            </a:r>
            <a:r>
              <a:rPr lang="en-US" dirty="0" err="1" smtClean="0"/>
              <a:t>i</a:t>
            </a:r>
            <a:r>
              <a:rPr lang="en-US" dirty="0" smtClean="0"/>
              <a:t> &amp;=&amp; \</a:t>
            </a:r>
            <a:r>
              <a:rPr lang="en-US" dirty="0" err="1" smtClean="0"/>
              <a:t>boldsymbol</a:t>
            </a:r>
            <a:r>
              <a:rPr lang="en-US" dirty="0" smtClean="0"/>
              <a:t>{\beta} \</a:t>
            </a:r>
            <a:r>
              <a:rPr lang="en-US" dirty="0" err="1" smtClean="0"/>
              <a:t>mathbf</a:t>
            </a:r>
            <a:r>
              <a:rPr lang="en-US" dirty="0" smtClean="0"/>
              <a:t>{Y}_</a:t>
            </a:r>
            <a:r>
              <a:rPr lang="en-US" dirty="0" err="1" smtClean="0"/>
              <a:t>i</a:t>
            </a:r>
            <a:r>
              <a:rPr lang="en-US" dirty="0" smtClean="0"/>
              <a:t> + \</a:t>
            </a:r>
            <a:r>
              <a:rPr lang="en-US" dirty="0" err="1" smtClean="0"/>
              <a:t>boldsymbol</a:t>
            </a:r>
            <a:r>
              <a:rPr lang="en-US" dirty="0" smtClean="0"/>
              <a:t>{\Gamma} \</a:t>
            </a:r>
            <a:r>
              <a:rPr lang="en-US" dirty="0" err="1" smtClean="0"/>
              <a:t>mathbf</a:t>
            </a:r>
            <a:r>
              <a:rPr lang="en-US" dirty="0" smtClean="0"/>
              <a:t>{X}_</a:t>
            </a:r>
            <a:r>
              <a:rPr lang="en-US" dirty="0" err="1" smtClean="0"/>
              <a:t>i</a:t>
            </a:r>
            <a:r>
              <a:rPr lang="en-US" dirty="0" smtClean="0"/>
              <a:t> + \</a:t>
            </a:r>
            <a:r>
              <a:rPr lang="en-US" dirty="0" err="1" smtClean="0"/>
              <a:t>boldsymbol</a:t>
            </a:r>
            <a:r>
              <a:rPr lang="en-US" dirty="0" smtClean="0"/>
              <a:t>{\epsilon}_</a:t>
            </a:r>
            <a:r>
              <a:rPr lang="en-US" dirty="0" err="1" smtClean="0"/>
              <a:t>i</a:t>
            </a:r>
            <a:r>
              <a:rPr lang="en-US" dirty="0" smtClean="0"/>
              <a:t> \\</a:t>
            </a:r>
          </a:p>
          <a:p>
            <a:r>
              <a:rPr lang="en-US" dirty="0" smtClean="0"/>
              <a:t>\</a:t>
            </a:r>
            <a:r>
              <a:rPr lang="en-US" dirty="0" err="1" smtClean="0"/>
              <a:t>mathbf</a:t>
            </a:r>
            <a:r>
              <a:rPr lang="en-US" dirty="0" smtClean="0"/>
              <a:t>{F}_</a:t>
            </a:r>
            <a:r>
              <a:rPr lang="en-US" dirty="0" err="1" smtClean="0"/>
              <a:t>i</a:t>
            </a:r>
            <a:r>
              <a:rPr lang="en-US" dirty="0" smtClean="0"/>
              <a:t> &amp;=&amp; \left( \begin{array}{c}</a:t>
            </a:r>
          </a:p>
          <a:p>
            <a:r>
              <a:rPr lang="en-US" dirty="0" smtClean="0"/>
              <a:t>         \</a:t>
            </a:r>
            <a:r>
              <a:rPr lang="en-US" dirty="0" err="1" smtClean="0"/>
              <a:t>mathbf</a:t>
            </a:r>
            <a:r>
              <a:rPr lang="en-US" dirty="0" smtClean="0"/>
              <a:t>{X}_</a:t>
            </a:r>
            <a:r>
              <a:rPr lang="en-US" dirty="0" err="1" smtClean="0"/>
              <a:t>i</a:t>
            </a:r>
            <a:r>
              <a:rPr lang="en-US" dirty="0" smtClean="0"/>
              <a:t>  \\ \</a:t>
            </a:r>
            <a:r>
              <a:rPr lang="en-US" dirty="0" err="1" smtClean="0"/>
              <a:t>mathbf</a:t>
            </a:r>
            <a:r>
              <a:rPr lang="en-US" dirty="0" smtClean="0"/>
              <a:t>{Y}_</a:t>
            </a:r>
            <a:r>
              <a:rPr lang="en-US" dirty="0" err="1" smtClean="0"/>
              <a:t>i</a:t>
            </a:r>
            <a:r>
              <a:rPr lang="en-US" dirty="0" smtClean="0"/>
              <a:t> </a:t>
            </a:r>
          </a:p>
          <a:p>
            <a:r>
              <a:rPr lang="en-US" dirty="0" smtClean="0"/>
              <a:t>             \end{array} \right)  \\</a:t>
            </a:r>
          </a:p>
          <a:p>
            <a:r>
              <a:rPr lang="en-US" dirty="0" smtClean="0"/>
              <a:t>\</a:t>
            </a:r>
            <a:r>
              <a:rPr lang="en-US" dirty="0" err="1" smtClean="0"/>
              <a:t>mathbf</a:t>
            </a:r>
            <a:r>
              <a:rPr lang="en-US" dirty="0" smtClean="0"/>
              <a:t>{D}_</a:t>
            </a:r>
            <a:r>
              <a:rPr lang="en-US" dirty="0" err="1" smtClean="0"/>
              <a:t>i</a:t>
            </a:r>
            <a:r>
              <a:rPr lang="en-US" dirty="0" smtClean="0"/>
              <a:t> &amp;=&amp;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{e}_</a:t>
            </a:r>
            <a:r>
              <a:rPr lang="en-US" dirty="0" err="1" smtClean="0"/>
              <a:t>i</a:t>
            </a:r>
            <a:r>
              <a:rPr lang="en-US" dirty="0" smtClean="0"/>
              <a:t> % 24</a:t>
            </a:r>
          </a:p>
          <a:p>
            <a:endParaRPr lang="en-US" dirty="0" smtClean="0"/>
          </a:p>
          <a:p>
            <a:endParaRPr lang="en-US" dirty="0" smtClean="0"/>
          </a:p>
          <a:p>
            <a:r>
              <a:rPr lang="en-US" dirty="0" smtClean="0"/>
              <a:t>\begin{itemize}</a:t>
            </a:r>
          </a:p>
          <a:p>
            <a:r>
              <a:rPr lang="en-US" dirty="0" smtClean="0"/>
              <a:t>     \item $V(\</a:t>
            </a:r>
            <a:r>
              <a:rPr lang="en-US" dirty="0" err="1" smtClean="0"/>
              <a:t>mathbf</a:t>
            </a:r>
            <a:r>
              <a:rPr lang="en-US" dirty="0" smtClean="0"/>
              <a:t>{X}_</a:t>
            </a:r>
            <a:r>
              <a:rPr lang="en-US" dirty="0" err="1" smtClean="0"/>
              <a:t>i</a:t>
            </a:r>
            <a:r>
              <a:rPr lang="en-US" dirty="0" smtClean="0"/>
              <a:t>)=\</a:t>
            </a:r>
            <a:r>
              <a:rPr lang="en-US" dirty="0" err="1" smtClean="0"/>
              <a:t>boldsymbol</a:t>
            </a:r>
            <a:r>
              <a:rPr lang="en-US" dirty="0" smtClean="0"/>
              <a:t>{\Phi}</a:t>
            </a:r>
            <a:r>
              <a:rPr lang="en-US" dirty="0" smtClean="0"/>
              <a:t>_x$</a:t>
            </a:r>
            <a:endParaRPr lang="en-US" dirty="0" smtClean="0"/>
          </a:p>
          <a:p>
            <a:r>
              <a:rPr lang="en-US" dirty="0" smtClean="0"/>
              <a:t>     \item $V(\</a:t>
            </a:r>
            <a:r>
              <a:rPr lang="en-US" dirty="0" err="1" smtClean="0"/>
              <a:t>boldsymbol</a:t>
            </a:r>
            <a:r>
              <a:rPr lang="en-US" dirty="0" smtClean="0"/>
              <a:t>{\epsilon}_</a:t>
            </a:r>
            <a:r>
              <a:rPr lang="en-US" dirty="0" err="1" smtClean="0"/>
              <a:t>i</a:t>
            </a:r>
            <a:r>
              <a:rPr lang="en-US" dirty="0" smtClean="0"/>
              <a:t>)=\</a:t>
            </a:r>
            <a:r>
              <a:rPr lang="en-US" dirty="0" err="1" smtClean="0"/>
              <a:t>boldsymbol</a:t>
            </a:r>
            <a:r>
              <a:rPr lang="en-US" dirty="0" smtClean="0"/>
              <a:t>{\Psi}$</a:t>
            </a:r>
          </a:p>
          <a:p>
            <a:r>
              <a:rPr lang="en-US" dirty="0" smtClean="0"/>
              <a:t>     \item $V(\</a:t>
            </a:r>
            <a:r>
              <a:rPr lang="en-US" dirty="0" err="1" smtClean="0"/>
              <a:t>mathbf</a:t>
            </a:r>
            <a:r>
              <a:rPr lang="en-US" dirty="0" smtClean="0"/>
              <a:t>{F}_</a:t>
            </a:r>
            <a:r>
              <a:rPr lang="en-US" dirty="0" err="1" smtClean="0"/>
              <a:t>i</a:t>
            </a:r>
            <a:r>
              <a:rPr lang="en-US" dirty="0" smtClean="0"/>
              <a:t>) = V\left( \begin{array}{c}</a:t>
            </a:r>
          </a:p>
          <a:p>
            <a:r>
              <a:rPr lang="en-US" dirty="0" smtClean="0"/>
              <a:t>         \</a:t>
            </a:r>
            <a:r>
              <a:rPr lang="en-US" dirty="0" err="1" smtClean="0"/>
              <a:t>mathbf</a:t>
            </a:r>
            <a:r>
              <a:rPr lang="en-US" dirty="0" smtClean="0"/>
              <a:t>{X}_</a:t>
            </a:r>
            <a:r>
              <a:rPr lang="en-US" dirty="0" err="1" smtClean="0"/>
              <a:t>i</a:t>
            </a:r>
            <a:r>
              <a:rPr lang="en-US" dirty="0" smtClean="0"/>
              <a:t>  \\ \</a:t>
            </a:r>
            <a:r>
              <a:rPr lang="en-US" dirty="0" err="1" smtClean="0"/>
              <a:t>mathbf</a:t>
            </a:r>
            <a:r>
              <a:rPr lang="en-US" dirty="0" smtClean="0"/>
              <a:t>{Y}_</a:t>
            </a:r>
            <a:r>
              <a:rPr lang="en-US" dirty="0" err="1" smtClean="0"/>
              <a:t>i</a:t>
            </a:r>
            <a:r>
              <a:rPr lang="en-US" dirty="0" smtClean="0"/>
              <a:t> </a:t>
            </a:r>
          </a:p>
          <a:p>
            <a:r>
              <a:rPr lang="en-US" dirty="0" smtClean="0"/>
              <a:t>             \end{array} \right)</a:t>
            </a:r>
          </a:p>
          <a:p>
            <a:r>
              <a:rPr lang="en-US" dirty="0" smtClean="0"/>
              <a:t>= </a:t>
            </a:r>
          </a:p>
          <a:p>
            <a:r>
              <a:rPr lang="en-US" dirty="0" smtClean="0"/>
              <a:t>\left( \begin{array}{c c}</a:t>
            </a:r>
          </a:p>
          <a:p>
            <a:r>
              <a:rPr lang="en-US" dirty="0" smtClean="0"/>
              <a:t>V(\</a:t>
            </a:r>
            <a:r>
              <a:rPr lang="en-US" dirty="0" err="1" smtClean="0"/>
              <a:t>mathbf</a:t>
            </a:r>
            <a:r>
              <a:rPr lang="en-US" dirty="0" smtClean="0"/>
              <a:t>{X}_</a:t>
            </a:r>
            <a:r>
              <a:rPr lang="en-US" dirty="0" err="1" smtClean="0"/>
              <a:t>i</a:t>
            </a:r>
            <a:r>
              <a:rPr lang="en-US" dirty="0" smtClean="0"/>
              <a:t>)  &amp; C(\</a:t>
            </a:r>
            <a:r>
              <a:rPr lang="en-US" dirty="0" err="1" smtClean="0"/>
              <a:t>mathbf</a:t>
            </a:r>
            <a:r>
              <a:rPr lang="en-US" dirty="0" smtClean="0"/>
              <a:t>{X}_</a:t>
            </a:r>
            <a:r>
              <a:rPr lang="en-US" dirty="0" err="1" smtClean="0"/>
              <a:t>i</a:t>
            </a:r>
            <a:r>
              <a:rPr lang="en-US" dirty="0" smtClean="0"/>
              <a:t>,\</a:t>
            </a:r>
            <a:r>
              <a:rPr lang="en-US" dirty="0" err="1" smtClean="0"/>
              <a:t>mathbf</a:t>
            </a:r>
            <a:r>
              <a:rPr lang="en-US" dirty="0" smtClean="0"/>
              <a:t>{Y}_</a:t>
            </a:r>
            <a:r>
              <a:rPr lang="en-US" dirty="0" err="1" smtClean="0"/>
              <a:t>i</a:t>
            </a:r>
            <a:r>
              <a:rPr lang="en-US" dirty="0" smtClean="0"/>
              <a:t>) \\</a:t>
            </a:r>
          </a:p>
          <a:p>
            <a:r>
              <a:rPr lang="en-US" dirty="0" smtClean="0"/>
              <a:t>C(\</a:t>
            </a:r>
            <a:r>
              <a:rPr lang="en-US" dirty="0" err="1" smtClean="0"/>
              <a:t>mathbf</a:t>
            </a:r>
            <a:r>
              <a:rPr lang="en-US" dirty="0" smtClean="0"/>
              <a:t>{Y}_</a:t>
            </a:r>
            <a:r>
              <a:rPr lang="en-US" dirty="0" err="1" smtClean="0"/>
              <a:t>i</a:t>
            </a:r>
            <a:r>
              <a:rPr lang="en-US" dirty="0" smtClean="0"/>
              <a:t>,\</a:t>
            </a:r>
            <a:r>
              <a:rPr lang="en-US" dirty="0" err="1" smtClean="0"/>
              <a:t>mathbf</a:t>
            </a:r>
            <a:r>
              <a:rPr lang="en-US" dirty="0" smtClean="0"/>
              <a:t>{X}_</a:t>
            </a:r>
            <a:r>
              <a:rPr lang="en-US" dirty="0" err="1" smtClean="0"/>
              <a:t>i</a:t>
            </a:r>
            <a:r>
              <a:rPr lang="en-US" dirty="0" smtClean="0"/>
              <a:t>)  &amp; V(\</a:t>
            </a:r>
            <a:r>
              <a:rPr lang="en-US" dirty="0" err="1" smtClean="0"/>
              <a:t>mathbf</a:t>
            </a:r>
            <a:r>
              <a:rPr lang="en-US" dirty="0" smtClean="0"/>
              <a:t>{Y}_</a:t>
            </a:r>
            <a:r>
              <a:rPr lang="en-US" dirty="0" err="1" smtClean="0"/>
              <a:t>i</a:t>
            </a:r>
            <a:r>
              <a:rPr lang="en-US" dirty="0" smtClean="0"/>
              <a:t>)</a:t>
            </a:r>
          </a:p>
          <a:p>
            <a:r>
              <a:rPr lang="en-US" dirty="0" smtClean="0"/>
              <a:t>             \end{array} \right)</a:t>
            </a:r>
          </a:p>
          <a:p>
            <a:r>
              <a:rPr lang="en-US" dirty="0" smtClean="0"/>
              <a:t>     =\</a:t>
            </a:r>
            <a:r>
              <a:rPr lang="en-US" dirty="0" err="1" smtClean="0"/>
              <a:t>boldsymbol</a:t>
            </a:r>
            <a:r>
              <a:rPr lang="en-US" dirty="0" smtClean="0"/>
              <a:t>{\Phi} </a:t>
            </a:r>
          </a:p>
          <a:p>
            <a:r>
              <a:rPr lang="en-US" dirty="0" smtClean="0"/>
              <a:t>= \left( \begin{array}{c c}</a:t>
            </a:r>
          </a:p>
          <a:p>
            <a:r>
              <a:rPr lang="en-US" dirty="0" smtClean="0"/>
              <a:t>         \</a:t>
            </a:r>
            <a:r>
              <a:rPr lang="en-US" dirty="0" err="1" smtClean="0"/>
              <a:t>boldsymbol</a:t>
            </a:r>
            <a:r>
              <a:rPr lang="en-US" dirty="0" smtClean="0"/>
              <a:t>{\Phi}_{11}  &amp; \</a:t>
            </a:r>
            <a:r>
              <a:rPr lang="en-US" dirty="0" err="1" smtClean="0"/>
              <a:t>boldsymbol</a:t>
            </a:r>
            <a:r>
              <a:rPr lang="en-US" dirty="0" smtClean="0"/>
              <a:t>{\Phi}_{12} \\</a:t>
            </a:r>
          </a:p>
          <a:p>
            <a:r>
              <a:rPr lang="en-US" dirty="0" smtClean="0"/>
              <a:t>         \</a:t>
            </a:r>
            <a:r>
              <a:rPr lang="en-US" dirty="0" err="1" smtClean="0"/>
              <a:t>boldsymbol</a:t>
            </a:r>
            <a:r>
              <a:rPr lang="en-US" dirty="0" smtClean="0"/>
              <a:t>{\Phi}_{12}^\prime  &amp; \</a:t>
            </a:r>
            <a:r>
              <a:rPr lang="en-US" dirty="0" err="1" smtClean="0"/>
              <a:t>boldsymbol</a:t>
            </a:r>
            <a:r>
              <a:rPr lang="en-US" dirty="0" smtClean="0"/>
              <a:t>{\Phi}_{22} \\</a:t>
            </a:r>
          </a:p>
          <a:p>
            <a:r>
              <a:rPr lang="en-US" dirty="0" smtClean="0"/>
              <a:t>             \end{array} \right)$</a:t>
            </a:r>
          </a:p>
          <a:p>
            <a:r>
              <a:rPr lang="en-US" dirty="0" smtClean="0"/>
              <a:t>     \item $V(\</a:t>
            </a:r>
            <a:r>
              <a:rPr lang="en-US" dirty="0" err="1" smtClean="0"/>
              <a:t>mathbf</a:t>
            </a:r>
            <a:r>
              <a:rPr lang="en-US" dirty="0" smtClean="0"/>
              <a:t>{e}_</a:t>
            </a:r>
            <a:r>
              <a:rPr lang="en-US" dirty="0" err="1" smtClean="0"/>
              <a:t>i</a:t>
            </a:r>
            <a:r>
              <a:rPr lang="en-US" dirty="0" smtClean="0"/>
              <a:t>)=\</a:t>
            </a:r>
            <a:r>
              <a:rPr lang="en-US" dirty="0" err="1" smtClean="0"/>
              <a:t>boldsymbol</a:t>
            </a:r>
            <a:r>
              <a:rPr lang="en-US" dirty="0" smtClean="0"/>
              <a:t>{\Omega}$</a:t>
            </a:r>
          </a:p>
          <a:p>
            <a:r>
              <a:rPr lang="en-US" dirty="0" smtClean="0"/>
              <a:t>     \item $V(\</a:t>
            </a:r>
            <a:r>
              <a:rPr lang="en-US" dirty="0" err="1" smtClean="0"/>
              <a:t>mathbf</a:t>
            </a:r>
            <a:r>
              <a:rPr lang="en-US" dirty="0" smtClean="0"/>
              <a:t>{D}_</a:t>
            </a:r>
            <a:r>
              <a:rPr lang="en-US" dirty="0" err="1" smtClean="0"/>
              <a:t>i</a:t>
            </a:r>
            <a:r>
              <a:rPr lang="en-US" dirty="0" smtClean="0"/>
              <a:t>)=\</a:t>
            </a:r>
            <a:r>
              <a:rPr lang="en-US" dirty="0" err="1" smtClean="0"/>
              <a:t>boldsymbol</a:t>
            </a:r>
            <a:r>
              <a:rPr lang="en-US" dirty="0" smtClean="0"/>
              <a:t>{\Sigma}$</a:t>
            </a:r>
          </a:p>
          <a:p>
            <a:r>
              <a:rPr lang="en-US" dirty="0" smtClean="0"/>
              <a:t>\end{itemize} % 20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22</a:t>
            </a:fld>
            <a:endParaRPr lang="en-US" dirty="0"/>
          </a:p>
        </p:txBody>
      </p:sp>
    </p:spTree>
    <p:extLst>
      <p:ext uri="{BB962C8B-B14F-4D97-AF65-F5344CB8AC3E}">
        <p14:creationId xmlns:p14="http://schemas.microsoft.com/office/powerpoint/2010/main" val="269942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14316-2F15-4604-9C04-FB00A3A30B1F}" type="slidenum">
              <a:rPr lang="en-US"/>
              <a:pPr/>
              <a:t>23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smtClean="0"/>
              <a:t>Write the</a:t>
            </a:r>
            <a:r>
              <a:rPr lang="en-US" baseline="0" dirty="0" smtClean="0"/>
              <a:t> equations</a:t>
            </a:r>
            <a:r>
              <a:rPr lang="en-US" dirty="0" smtClean="0"/>
              <a:t> up on the board.</a:t>
            </a:r>
          </a:p>
          <a:p>
            <a:endParaRPr lang="en-US" dirty="0" smtClean="0"/>
          </a:p>
          <a:p>
            <a:r>
              <a:rPr lang="en-US" dirty="0" err="1" smtClean="0"/>
              <a:t>LaTeX</a:t>
            </a:r>
            <a:r>
              <a:rPr lang="en-US" dirty="0" smtClean="0"/>
              <a:t> is just copied from earlier</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a:r>
            <a:r>
              <a:rPr lang="en-US" dirty="0" err="1" smtClean="0"/>
              <a:t>mathbf</a:t>
            </a:r>
            <a:r>
              <a:rPr lang="en-US" dirty="0" smtClean="0"/>
              <a:t>{Y} &amp;=&amp;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a:t>
            </a:r>
            <a:r>
              <a:rPr lang="en-US" dirty="0" err="1" smtClean="0"/>
              <a:t>mathbf</a:t>
            </a:r>
            <a:r>
              <a:rPr lang="en-US" dirty="0" smtClean="0"/>
              <a:t>{D} &amp;=&amp; \</a:t>
            </a:r>
            <a:r>
              <a:rPr lang="en-US" dirty="0" err="1" smtClean="0"/>
              <a:t>boldsymbol</a:t>
            </a:r>
            <a:r>
              <a:rPr lang="en-US" dirty="0" smtClean="0"/>
              <a:t>{\Lambda}\</a:t>
            </a:r>
            <a:r>
              <a:rPr lang="en-US" dirty="0" err="1" smtClean="0"/>
              <a:t>mathbf</a:t>
            </a:r>
            <a:r>
              <a:rPr lang="en-US" dirty="0" smtClean="0"/>
              <a:t>{F}_</a:t>
            </a:r>
            <a:r>
              <a:rPr lang="en-US" dirty="0" err="1" smtClean="0"/>
              <a:t>i</a:t>
            </a:r>
            <a:r>
              <a:rPr lang="en-US" dirty="0" smtClean="0"/>
              <a:t> + \</a:t>
            </a:r>
            <a:r>
              <a:rPr lang="en-US" dirty="0" err="1" smtClean="0"/>
              <a:t>mathbf</a:t>
            </a:r>
            <a:r>
              <a:rPr lang="en-US" dirty="0" smtClean="0"/>
              <a:t>{e} % 24</a:t>
            </a:r>
          </a:p>
          <a:p>
            <a:endParaRPr lang="en-US" dirty="0" smtClean="0"/>
          </a:p>
          <a:p>
            <a:r>
              <a:rPr lang="en-US" dirty="0" smtClean="0"/>
              <a:t>\left( \begin{array}{c}</a:t>
            </a:r>
          </a:p>
          <a:p>
            <a:r>
              <a:rPr lang="en-US" dirty="0" smtClean="0"/>
              <a:t>Y_1 \\ Y_2 </a:t>
            </a:r>
          </a:p>
          <a:p>
            <a:r>
              <a:rPr lang="en-US" dirty="0" smtClean="0"/>
              <a:t>             \end{array} \right)</a:t>
            </a:r>
          </a:p>
          <a:p>
            <a:r>
              <a:rPr lang="en-US" dirty="0" smtClean="0"/>
              <a:t>=  \left( \begin{array}{c c}</a:t>
            </a:r>
          </a:p>
          <a:p>
            <a:r>
              <a:rPr lang="en-US" dirty="0" smtClean="0"/>
              <a:t>           0     &amp; 0 \\</a:t>
            </a:r>
          </a:p>
          <a:p>
            <a:r>
              <a:rPr lang="en-US" dirty="0" smtClean="0"/>
              <a:t>           \beta &amp; 0 \\</a:t>
            </a:r>
          </a:p>
          <a:p>
            <a:r>
              <a:rPr lang="en-US" dirty="0" smtClean="0"/>
              <a:t>             \end{array} \right)</a:t>
            </a:r>
          </a:p>
          <a:p>
            <a:r>
              <a:rPr lang="en-US" dirty="0" smtClean="0"/>
              <a:t>\left( \begin{array}{c}</a:t>
            </a:r>
          </a:p>
          <a:p>
            <a:r>
              <a:rPr lang="en-US" dirty="0" smtClean="0"/>
              <a:t>Y_1 \\ Y_2 </a:t>
            </a:r>
          </a:p>
          <a:p>
            <a:r>
              <a:rPr lang="en-US" dirty="0" smtClean="0"/>
              <a:t>             \end{array} \right)</a:t>
            </a:r>
          </a:p>
          <a:p>
            <a:r>
              <a:rPr lang="en-US" dirty="0" smtClean="0"/>
              <a:t>+ \left( \begin{array}{c}</a:t>
            </a:r>
          </a:p>
          <a:p>
            <a:r>
              <a:rPr lang="en-US" dirty="0" smtClean="0"/>
              <a:t>\gamma_1 \\ \gamma_2 </a:t>
            </a:r>
          </a:p>
          <a:p>
            <a:r>
              <a:rPr lang="en-US" dirty="0" smtClean="0"/>
              <a:t>             \end{array} \right) X </a:t>
            </a:r>
          </a:p>
          <a:p>
            <a:r>
              <a:rPr lang="en-US" dirty="0" smtClean="0"/>
              <a:t>+ \left( \begin{array}{c}</a:t>
            </a:r>
          </a:p>
          <a:p>
            <a:r>
              <a:rPr lang="en-US" dirty="0" smtClean="0"/>
              <a:t>\epsilon_1 \\ \epsilon_2 </a:t>
            </a:r>
          </a:p>
          <a:p>
            <a:r>
              <a:rPr lang="en-US" dirty="0" smtClean="0"/>
              <a:t>             \end{array} \right) % 24</a:t>
            </a:r>
          </a:p>
          <a:p>
            <a:endParaRPr lang="en-US" dirty="0" smtClean="0"/>
          </a:p>
          <a:p>
            <a:r>
              <a:rPr lang="en-US" dirty="0" smtClean="0"/>
              <a:t>\left( \begin{array}{c}</a:t>
            </a:r>
          </a:p>
          <a:p>
            <a:r>
              <a:rPr lang="en-US" dirty="0" smtClean="0"/>
              <a:t>W \\ V_1 \\ V_2 </a:t>
            </a:r>
          </a:p>
          <a:p>
            <a:r>
              <a:rPr lang="en-US" dirty="0" smtClean="0"/>
              <a:t>\end{array} \right)</a:t>
            </a:r>
          </a:p>
          <a:p>
            <a:r>
              <a:rPr lang="en-US" dirty="0" smtClean="0"/>
              <a:t>= \left( \begin{array}{c c c}</a:t>
            </a:r>
          </a:p>
          <a:p>
            <a:r>
              <a:rPr lang="en-US" dirty="0" smtClean="0"/>
              <a:t>           1     &amp; 0 &amp; 0\\</a:t>
            </a:r>
          </a:p>
          <a:p>
            <a:r>
              <a:rPr lang="en-US" dirty="0" smtClean="0"/>
              <a:t>           0 &amp; 1 &amp; 0 \\</a:t>
            </a:r>
          </a:p>
          <a:p>
            <a:r>
              <a:rPr lang="en-US" dirty="0" smtClean="0"/>
              <a:t>           0 &amp; 0 &amp; 1</a:t>
            </a:r>
          </a:p>
          <a:p>
            <a:r>
              <a:rPr lang="en-US" dirty="0" smtClean="0"/>
              <a:t>          \end{array} \right) </a:t>
            </a:r>
          </a:p>
          <a:p>
            <a:r>
              <a:rPr lang="en-US" dirty="0" smtClean="0"/>
              <a:t>\left( \begin{array}{c}</a:t>
            </a:r>
          </a:p>
          <a:p>
            <a:r>
              <a:rPr lang="en-US" dirty="0" smtClean="0"/>
              <a:t>X \\ Y_1 \\ Y_2 </a:t>
            </a:r>
          </a:p>
          <a:p>
            <a:r>
              <a:rPr lang="en-US" dirty="0" smtClean="0"/>
              <a:t>\end{array} \right)</a:t>
            </a:r>
          </a:p>
          <a:p>
            <a:r>
              <a:rPr lang="en-US" dirty="0" smtClean="0"/>
              <a:t>+ \left( \begin{array}{c}</a:t>
            </a:r>
          </a:p>
          <a:p>
            <a:r>
              <a:rPr lang="en-US" dirty="0" smtClean="0"/>
              <a:t>e_1 \\ e_2 \\ e_3 </a:t>
            </a:r>
          </a:p>
          <a:p>
            <a:r>
              <a:rPr lang="en-US" dirty="0" smtClean="0"/>
              <a:t>\end{array} \right) % 24</a:t>
            </a:r>
          </a:p>
          <a:p>
            <a:endParaRPr lang="en-US" dirty="0" smtClean="0"/>
          </a:p>
          <a:p>
            <a:r>
              <a:rPr lang="en-US" dirty="0" smtClean="0"/>
              <a:t>\begin{itemize}</a:t>
            </a:r>
          </a:p>
          <a:p>
            <a:r>
              <a:rPr lang="en-US" dirty="0" smtClean="0"/>
              <a:t>     \item $V(\</a:t>
            </a:r>
            <a:r>
              <a:rPr lang="en-US" dirty="0" err="1" smtClean="0"/>
              <a:t>mathbf</a:t>
            </a:r>
            <a:r>
              <a:rPr lang="en-US" dirty="0" smtClean="0"/>
              <a:t>{X})=\</a:t>
            </a:r>
            <a:r>
              <a:rPr lang="en-US" dirty="0" err="1" smtClean="0"/>
              <a:t>boldsymbol</a:t>
            </a:r>
            <a:r>
              <a:rPr lang="en-US" dirty="0" smtClean="0"/>
              <a:t>{\Phi}</a:t>
            </a:r>
            <a:r>
              <a:rPr lang="en-US" dirty="0" smtClean="0"/>
              <a:t>_x= </a:t>
            </a:r>
            <a:r>
              <a:rPr lang="en-US" dirty="0" smtClean="0"/>
              <a:t>\phi$</a:t>
            </a:r>
          </a:p>
          <a:p>
            <a:r>
              <a:rPr lang="en-US" dirty="0" smtClean="0"/>
              <a:t>     \item $V(\</a:t>
            </a:r>
            <a:r>
              <a:rPr lang="en-US" dirty="0" err="1" smtClean="0"/>
              <a:t>boldsymbol</a:t>
            </a:r>
            <a:r>
              <a:rPr lang="en-US" dirty="0" smtClean="0"/>
              <a:t>{\epsilon})=\</a:t>
            </a:r>
            <a:r>
              <a:rPr lang="en-US" dirty="0" err="1" smtClean="0"/>
              <a:t>boldsymbol</a:t>
            </a:r>
            <a:r>
              <a:rPr lang="en-US" dirty="0" smtClean="0"/>
              <a:t>{\Psi} = </a:t>
            </a:r>
          </a:p>
          <a:p>
            <a:r>
              <a:rPr lang="en-US" dirty="0" smtClean="0"/>
              <a:t>     \left( \begin{array}{c c}</a:t>
            </a:r>
          </a:p>
          <a:p>
            <a:r>
              <a:rPr lang="en-US" dirty="0" smtClean="0"/>
              <a:t>           \psi_1 &amp; 0 \\</a:t>
            </a:r>
          </a:p>
          <a:p>
            <a:r>
              <a:rPr lang="en-US" dirty="0" smtClean="0"/>
              <a:t>            0     &amp; \psi_2 </a:t>
            </a:r>
          </a:p>
          <a:p>
            <a:r>
              <a:rPr lang="en-US" dirty="0" smtClean="0"/>
              <a:t>             \end{array} \right)$</a:t>
            </a:r>
          </a:p>
          <a:p>
            <a:r>
              <a:rPr lang="en-US" dirty="0" smtClean="0"/>
              <a:t>     \item $V(\</a:t>
            </a:r>
            <a:r>
              <a:rPr lang="en-US" dirty="0" err="1" smtClean="0"/>
              <a:t>mathbf</a:t>
            </a:r>
            <a:r>
              <a:rPr lang="en-US" dirty="0" smtClean="0"/>
              <a:t>{e})=\</a:t>
            </a:r>
            <a:r>
              <a:rPr lang="en-US" dirty="0" err="1" smtClean="0"/>
              <a:t>boldsymbol</a:t>
            </a:r>
            <a:r>
              <a:rPr lang="en-US" dirty="0" smtClean="0"/>
              <a:t>{\Omega} = </a:t>
            </a:r>
          </a:p>
          <a:p>
            <a:r>
              <a:rPr lang="en-US" dirty="0" smtClean="0"/>
              <a:t>      \left( \begin{array}{c c c}</a:t>
            </a:r>
          </a:p>
          <a:p>
            <a:r>
              <a:rPr lang="en-US" dirty="0" smtClean="0"/>
              <a:t>           \omega_1    &amp; 0 &amp; 0\\</a:t>
            </a:r>
          </a:p>
          <a:p>
            <a:r>
              <a:rPr lang="en-US" dirty="0" smtClean="0"/>
              <a:t>           0 &amp; \omega_2 &amp; 0 \\</a:t>
            </a:r>
          </a:p>
          <a:p>
            <a:r>
              <a:rPr lang="en-US" dirty="0" smtClean="0"/>
              <a:t>           0 &amp; 0 &amp; \omega_3</a:t>
            </a:r>
          </a:p>
          <a:p>
            <a:r>
              <a:rPr lang="en-US" dirty="0" smtClean="0"/>
              <a:t>          \end{array} \right)$</a:t>
            </a:r>
          </a:p>
          <a:p>
            <a:r>
              <a:rPr lang="en-US" dirty="0" smtClean="0"/>
              <a:t>     \item $V(\</a:t>
            </a:r>
            <a:r>
              <a:rPr lang="en-US" dirty="0" err="1" smtClean="0"/>
              <a:t>mathbf</a:t>
            </a:r>
            <a:r>
              <a:rPr lang="en-US" dirty="0" smtClean="0"/>
              <a:t>{D})=\</a:t>
            </a:r>
            <a:r>
              <a:rPr lang="en-US" dirty="0" err="1" smtClean="0"/>
              <a:t>boldsymbol</a:t>
            </a:r>
            <a:r>
              <a:rPr lang="en-US" dirty="0" smtClean="0"/>
              <a:t>{\Sigma}$</a:t>
            </a:r>
          </a:p>
          <a:p>
            <a:r>
              <a:rPr lang="en-US" dirty="0" smtClean="0"/>
              <a:t>\end{itemize} % 20</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24</a:t>
            </a:fld>
            <a:endParaRPr lang="en-US" dirty="0"/>
          </a:p>
        </p:txBody>
      </p:sp>
    </p:spTree>
    <p:extLst>
      <p:ext uri="{BB962C8B-B14F-4D97-AF65-F5344CB8AC3E}">
        <p14:creationId xmlns:p14="http://schemas.microsoft.com/office/powerpoint/2010/main" val="176483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Cov</a:t>
            </a:r>
            <a:r>
              <a:rPr lang="en-US" dirty="0" smtClean="0"/>
              <a:t>(</a:t>
            </a:r>
            <a:r>
              <a:rPr lang="en-US" dirty="0" err="1" smtClean="0"/>
              <a:t>e_i,e_j</a:t>
            </a:r>
            <a:r>
              <a:rPr lang="en-US" dirty="0" smtClean="0"/>
              <a:t>) &amp;=&amp; E(</a:t>
            </a:r>
            <a:r>
              <a:rPr lang="en-US" dirty="0" err="1" smtClean="0"/>
              <a:t>e_ie_j</a:t>
            </a:r>
            <a:r>
              <a:rPr lang="en-US" dirty="0" smtClean="0"/>
              <a:t>) - E(</a:t>
            </a:r>
            <a:r>
              <a:rPr lang="en-US" dirty="0" err="1" smtClean="0"/>
              <a:t>e_i</a:t>
            </a:r>
            <a:r>
              <a:rPr lang="en-US" dirty="0" smtClean="0"/>
              <a:t>)E(</a:t>
            </a:r>
            <a:r>
              <a:rPr lang="en-US" dirty="0" err="1" smtClean="0"/>
              <a:t>e_j</a:t>
            </a:r>
            <a:r>
              <a:rPr lang="en-US" dirty="0" smtClean="0"/>
              <a:t>) \\</a:t>
            </a:r>
          </a:p>
          <a:p>
            <a:r>
              <a:rPr lang="en-US" dirty="0" smtClean="0"/>
              <a:t>             &amp;=&amp; E(</a:t>
            </a:r>
            <a:r>
              <a:rPr lang="en-US" dirty="0" err="1" smtClean="0"/>
              <a:t>e_i</a:t>
            </a:r>
            <a:r>
              <a:rPr lang="en-US" dirty="0" smtClean="0"/>
              <a:t>\</a:t>
            </a:r>
            <a:r>
              <a:rPr lang="en-US" dirty="0" err="1" smtClean="0"/>
              <a:t>cdot</a:t>
            </a:r>
            <a:r>
              <a:rPr lang="en-US" dirty="0" smtClean="0"/>
              <a:t> 0) - E(</a:t>
            </a:r>
            <a:r>
              <a:rPr lang="en-US" dirty="0" err="1" smtClean="0"/>
              <a:t>e_i</a:t>
            </a:r>
            <a:r>
              <a:rPr lang="en-US" dirty="0" smtClean="0"/>
              <a:t>)\</a:t>
            </a:r>
            <a:r>
              <a:rPr lang="en-US" dirty="0" err="1" smtClean="0"/>
              <a:t>cdot</a:t>
            </a:r>
            <a:r>
              <a:rPr lang="en-US" dirty="0" smtClean="0"/>
              <a:t> 0 \\</a:t>
            </a:r>
          </a:p>
          <a:p>
            <a:r>
              <a:rPr lang="en-US" dirty="0" smtClean="0"/>
              <a:t>             &amp;=&amp; 0-0=0 % 36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25</a:t>
            </a:fld>
            <a:endParaRPr lang="en-US" dirty="0"/>
          </a:p>
        </p:txBody>
      </p:sp>
    </p:spTree>
    <p:extLst>
      <p:ext uri="{BB962C8B-B14F-4D97-AF65-F5344CB8AC3E}">
        <p14:creationId xmlns:p14="http://schemas.microsoft.com/office/powerpoint/2010/main" val="365965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the task up and develop RULES!</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inverse almost always exists. More details later. Not just “almost …”  I think.</a:t>
            </a:r>
          </a:p>
          <a:p>
            <a:endParaRPr lang="en-US" dirty="0" smtClean="0"/>
          </a:p>
          <a:p>
            <a:r>
              <a:rPr lang="en-US" dirty="0" smtClean="0"/>
              <a:t>For the latent variable model, calculate Phi = V(F)</a:t>
            </a:r>
          </a:p>
          <a:p>
            <a:endParaRPr lang="en-US" dirty="0" smtClean="0"/>
          </a:p>
          <a:p>
            <a:r>
              <a:rPr lang="en-US" dirty="0" smtClean="0"/>
              <a:t> &amp; &amp; \</a:t>
            </a:r>
            <a:r>
              <a:rPr lang="en-US" dirty="0" err="1" smtClean="0"/>
              <a:t>mathbf</a:t>
            </a:r>
            <a:r>
              <a:rPr lang="en-US" dirty="0" smtClean="0"/>
              <a:t>{Y}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{Y}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{IY}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{I} - \</a:t>
            </a:r>
            <a:r>
              <a:rPr lang="en-US" dirty="0" err="1" smtClean="0"/>
              <a:t>boldsymbol</a:t>
            </a:r>
            <a:r>
              <a:rPr lang="en-US" dirty="0" smtClean="0"/>
              <a:t>{\beta} )\</a:t>
            </a:r>
            <a:r>
              <a:rPr lang="en-US" dirty="0" err="1" smtClean="0"/>
              <a:t>mathbf</a:t>
            </a:r>
            <a:r>
              <a:rPr lang="en-US" dirty="0" smtClean="0"/>
              <a:t>{Y} = \</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{I} - \</a:t>
            </a:r>
            <a:r>
              <a:rPr lang="en-US" dirty="0" err="1" smtClean="0"/>
              <a:t>boldsymbol</a:t>
            </a:r>
            <a:r>
              <a:rPr lang="en-US" dirty="0" smtClean="0"/>
              <a:t>{\beta} )^{-1}(\</a:t>
            </a:r>
            <a:r>
              <a:rPr lang="en-US" dirty="0" err="1" smtClean="0"/>
              <a:t>mathbf</a:t>
            </a:r>
            <a:r>
              <a:rPr lang="en-US" dirty="0" smtClean="0"/>
              <a:t>{I} - \</a:t>
            </a:r>
            <a:r>
              <a:rPr lang="en-US" dirty="0" err="1" smtClean="0"/>
              <a:t>boldsymbol</a:t>
            </a:r>
            <a:r>
              <a:rPr lang="en-US" dirty="0" smtClean="0"/>
              <a:t>{\beta} )\</a:t>
            </a:r>
            <a:r>
              <a:rPr lang="en-US" dirty="0" err="1" smtClean="0"/>
              <a:t>mathbf</a:t>
            </a:r>
            <a:r>
              <a:rPr lang="en-US" dirty="0" smtClean="0"/>
              <a:t>{Y}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 + \</a:t>
            </a:r>
            <a:r>
              <a:rPr lang="en-US" dirty="0" err="1" smtClean="0"/>
              <a:t>boldsymbol</a:t>
            </a:r>
            <a:r>
              <a:rPr lang="en-US" dirty="0" smtClean="0"/>
              <a:t>{\epsilon}) \\</a:t>
            </a:r>
          </a:p>
          <a:p>
            <a:r>
              <a:rPr lang="en-US" dirty="0" smtClean="0"/>
              <a:t> &amp;\</a:t>
            </a:r>
            <a:r>
              <a:rPr lang="en-US" dirty="0" err="1" smtClean="0"/>
              <a:t>Rightarrow</a:t>
            </a:r>
            <a:r>
              <a:rPr lang="en-US" dirty="0" smtClean="0"/>
              <a:t>&amp; \</a:t>
            </a:r>
            <a:r>
              <a:rPr lang="en-US" dirty="0" err="1" smtClean="0"/>
              <a:t>mathbf</a:t>
            </a:r>
            <a:r>
              <a:rPr lang="en-US" dirty="0" smtClean="0"/>
              <a:t>{Y}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{\epsilon} % 24</a:t>
            </a:r>
          </a:p>
          <a:p>
            <a:r>
              <a:rPr lang="en-US" dirty="0" smtClean="0"/>
              <a:t> </a:t>
            </a:r>
          </a:p>
          <a:p>
            <a:r>
              <a:rPr lang="en-US" dirty="0" smtClean="0"/>
              <a:t>So,</a:t>
            </a:r>
          </a:p>
          <a:p>
            <a:endParaRPr lang="en-US" dirty="0" smtClean="0"/>
          </a:p>
          <a:p>
            <a:r>
              <a:rPr lang="en-US" dirty="0" smtClean="0"/>
              <a:t>V(\</a:t>
            </a:r>
            <a:r>
              <a:rPr lang="en-US" dirty="0" err="1" smtClean="0"/>
              <a:t>mathbf</a:t>
            </a:r>
            <a:r>
              <a:rPr lang="en-US" dirty="0" smtClean="0"/>
              <a:t>{Y}) &amp;=&amp; V\left((\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 + (\</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{\epsilon}\right) \\</a:t>
            </a:r>
          </a:p>
          <a:p>
            <a:r>
              <a:rPr lang="en-US" dirty="0" smtClean="0"/>
              <a:t> &amp;=&amp; V\left((\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{\Gamma} \</a:t>
            </a:r>
            <a:r>
              <a:rPr lang="en-US" dirty="0" err="1" smtClean="0"/>
              <a:t>mathbf</a:t>
            </a:r>
            <a:r>
              <a:rPr lang="en-US" dirty="0" smtClean="0"/>
              <a:t>{X}\right) + V\left((\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{\epsilon}\right) \\</a:t>
            </a:r>
          </a:p>
          <a:p>
            <a:r>
              <a:rPr lang="en-US" dirty="0" smtClean="0"/>
              <a:t> &amp;=&amp; (\</a:t>
            </a:r>
            <a:r>
              <a:rPr lang="en-US" dirty="0" err="1" smtClean="0"/>
              <a:t>mathbf</a:t>
            </a:r>
            <a:r>
              <a:rPr lang="en-US" dirty="0" smtClean="0"/>
              <a:t>{I} - \</a:t>
            </a:r>
            <a:r>
              <a:rPr lang="en-US" dirty="0" err="1" smtClean="0"/>
              <a:t>boldsymbol</a:t>
            </a:r>
            <a:r>
              <a:rPr lang="en-US" dirty="0" smtClean="0"/>
              <a:t>{\beta})^{-1}\</a:t>
            </a:r>
            <a:r>
              <a:rPr lang="en-US" dirty="0" err="1" smtClean="0"/>
              <a:t>boldsymbol</a:t>
            </a:r>
            <a:r>
              <a:rPr lang="en-US" dirty="0" smtClean="0"/>
              <a:t>{\Gamma}\, V(\</a:t>
            </a:r>
            <a:r>
              <a:rPr lang="en-US" dirty="0" err="1" smtClean="0"/>
              <a:t>mathbf</a:t>
            </a:r>
            <a:r>
              <a:rPr lang="en-US" dirty="0" smtClean="0"/>
              <a:t>{X})</a:t>
            </a:r>
          </a:p>
          <a:p>
            <a:r>
              <a:rPr lang="en-US" dirty="0" smtClean="0"/>
              <a:t>\left( (\</a:t>
            </a:r>
            <a:r>
              <a:rPr lang="en-US" dirty="0" err="1" smtClean="0"/>
              <a:t>mathbf</a:t>
            </a:r>
            <a:r>
              <a:rPr lang="en-US" dirty="0" smtClean="0"/>
              <a:t>{I} - \</a:t>
            </a:r>
            <a:r>
              <a:rPr lang="en-US" dirty="0" err="1" smtClean="0"/>
              <a:t>boldsymbol</a:t>
            </a:r>
            <a:r>
              <a:rPr lang="en-US" dirty="0" smtClean="0"/>
              <a:t>{\beta})^{-1}\</a:t>
            </a:r>
            <a:r>
              <a:rPr lang="en-US" dirty="0" err="1" smtClean="0"/>
              <a:t>boldsymbol</a:t>
            </a:r>
            <a:r>
              <a:rPr lang="en-US" dirty="0" smtClean="0"/>
              <a:t>{\Gamma}\right)^\top</a:t>
            </a:r>
          </a:p>
          <a:p>
            <a:r>
              <a:rPr lang="en-US" dirty="0" smtClean="0"/>
              <a:t>+</a:t>
            </a:r>
          </a:p>
          <a:p>
            <a:r>
              <a:rPr lang="en-US" dirty="0" smtClean="0"/>
              <a:t>(\</a:t>
            </a:r>
            <a:r>
              <a:rPr lang="en-US" dirty="0" err="1" smtClean="0"/>
              <a:t>mathbf</a:t>
            </a:r>
            <a:r>
              <a:rPr lang="en-US" dirty="0" smtClean="0"/>
              <a:t>{I} - \</a:t>
            </a:r>
            <a:r>
              <a:rPr lang="en-US" dirty="0" err="1" smtClean="0"/>
              <a:t>boldsymbol</a:t>
            </a:r>
            <a:r>
              <a:rPr lang="en-US" dirty="0" smtClean="0"/>
              <a:t>{\beta} )^{-1}V(\</a:t>
            </a:r>
            <a:r>
              <a:rPr lang="en-US" dirty="0" err="1" smtClean="0"/>
              <a:t>boldsymbol</a:t>
            </a:r>
            <a:r>
              <a:rPr lang="en-US" dirty="0" smtClean="0"/>
              <a:t>{\epsilon})(\</a:t>
            </a:r>
            <a:r>
              <a:rPr lang="en-US" dirty="0" err="1" smtClean="0"/>
              <a:t>mathbf</a:t>
            </a:r>
            <a:r>
              <a:rPr lang="en-US" dirty="0" smtClean="0"/>
              <a:t>{I} - \</a:t>
            </a:r>
            <a:r>
              <a:rPr lang="en-US" dirty="0" err="1" smtClean="0"/>
              <a:t>boldsymbol</a:t>
            </a:r>
            <a:r>
              <a:rPr lang="en-US" dirty="0" smtClean="0"/>
              <a:t>{\beta} )^{-1\top} \\</a:t>
            </a:r>
          </a:p>
          <a:p>
            <a:r>
              <a:rPr lang="en-US" dirty="0" smtClean="0"/>
              <a:t> &amp;=&amp; (\</a:t>
            </a:r>
            <a:r>
              <a:rPr lang="en-US" dirty="0" err="1" smtClean="0"/>
              <a:t>mathbf</a:t>
            </a:r>
            <a:r>
              <a:rPr lang="en-US" dirty="0" smtClean="0"/>
              <a:t>{I} - \</a:t>
            </a:r>
            <a:r>
              <a:rPr lang="en-US" dirty="0" err="1" smtClean="0"/>
              <a:t>boldsymbol</a:t>
            </a:r>
            <a:r>
              <a:rPr lang="en-US" dirty="0" smtClean="0"/>
              <a:t>{\beta})^{-1}\</a:t>
            </a:r>
            <a:r>
              <a:rPr lang="en-US" dirty="0" err="1" smtClean="0"/>
              <a:t>boldsymbol</a:t>
            </a:r>
            <a:r>
              <a:rPr lang="en-US" dirty="0" smtClean="0"/>
              <a:t>{\Gamma}~ \</a:t>
            </a:r>
            <a:r>
              <a:rPr lang="en-US" dirty="0" err="1" smtClean="0"/>
              <a:t>boldsymbol</a:t>
            </a:r>
            <a:r>
              <a:rPr lang="en-US" dirty="0" smtClean="0"/>
              <a:t>{\Phi}_{11}\</a:t>
            </a:r>
            <a:r>
              <a:rPr lang="en-US" dirty="0" err="1" smtClean="0"/>
              <a:t>boldsymbol</a:t>
            </a:r>
            <a:r>
              <a:rPr lang="en-US" dirty="0" smtClean="0"/>
              <a:t>{\Gamma}^\top (\</a:t>
            </a:r>
            <a:r>
              <a:rPr lang="en-US" dirty="0" err="1" smtClean="0"/>
              <a:t>mathbf</a:t>
            </a:r>
            <a:r>
              <a:rPr lang="en-US" dirty="0" smtClean="0"/>
              <a:t>{I} - \</a:t>
            </a:r>
            <a:r>
              <a:rPr lang="en-US" dirty="0" err="1" smtClean="0"/>
              <a:t>boldsymbol</a:t>
            </a:r>
            <a:r>
              <a:rPr lang="en-US" dirty="0" smtClean="0"/>
              <a:t>{\beta})^{-1\top}</a:t>
            </a:r>
          </a:p>
          <a:p>
            <a:r>
              <a:rPr lang="en-US" dirty="0" smtClean="0"/>
              <a:t>+</a:t>
            </a:r>
          </a:p>
          <a:p>
            <a:r>
              <a:rPr lang="en-US" dirty="0" smtClean="0"/>
              <a:t>(\</a:t>
            </a:r>
            <a:r>
              <a:rPr lang="en-US" dirty="0" err="1" smtClean="0"/>
              <a:t>mathbf</a:t>
            </a:r>
            <a:r>
              <a:rPr lang="en-US" dirty="0" smtClean="0"/>
              <a:t>{I} - \</a:t>
            </a:r>
            <a:r>
              <a:rPr lang="en-US" dirty="0" err="1" smtClean="0"/>
              <a:t>boldsymbol</a:t>
            </a:r>
            <a:r>
              <a:rPr lang="en-US" dirty="0" smtClean="0"/>
              <a:t>{\beta} )^{-1}\</a:t>
            </a:r>
            <a:r>
              <a:rPr lang="en-US" dirty="0" err="1" smtClean="0"/>
              <a:t>boldsymbol</a:t>
            </a:r>
            <a:r>
              <a:rPr lang="en-US" dirty="0" smtClean="0"/>
              <a:t>{\Psi}(\</a:t>
            </a:r>
            <a:r>
              <a:rPr lang="en-US" dirty="0" err="1" smtClean="0"/>
              <a:t>mathbf</a:t>
            </a:r>
            <a:r>
              <a:rPr lang="en-US" dirty="0" smtClean="0"/>
              <a:t>{I} - \</a:t>
            </a:r>
            <a:r>
              <a:rPr lang="en-US" dirty="0" err="1" smtClean="0"/>
              <a:t>boldsymbol</a:t>
            </a:r>
            <a:r>
              <a:rPr lang="en-US" dirty="0" smtClean="0"/>
              <a:t>{\beta} )^{-1\top}  %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5</a:t>
            </a:fld>
            <a:endParaRPr lang="en-US" dirty="0"/>
          </a:p>
        </p:txBody>
      </p:sp>
    </p:spTree>
    <p:extLst>
      <p:ext uri="{BB962C8B-B14F-4D97-AF65-F5344CB8AC3E}">
        <p14:creationId xmlns:p14="http://schemas.microsoft.com/office/powerpoint/2010/main" val="849910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{D} &amp;=&amp; \</a:t>
            </a:r>
            <a:r>
              <a:rPr lang="en-US" dirty="0" err="1" smtClean="0"/>
              <a:t>boldsymbol</a:t>
            </a:r>
            <a:r>
              <a:rPr lang="en-US" dirty="0" smtClean="0"/>
              <a:t>{\Lambda}\</a:t>
            </a:r>
            <a:r>
              <a:rPr lang="en-US" dirty="0" err="1" smtClean="0"/>
              <a:t>mathbf</a:t>
            </a:r>
            <a:r>
              <a:rPr lang="en-US" dirty="0" smtClean="0"/>
              <a:t>{F} + \</a:t>
            </a:r>
            <a:r>
              <a:rPr lang="en-US" dirty="0" err="1" smtClean="0"/>
              <a:t>mathbf</a:t>
            </a:r>
            <a:r>
              <a:rPr lang="en-US" dirty="0" smtClean="0"/>
              <a:t>{e} \\</a:t>
            </a:r>
          </a:p>
          <a:p>
            <a:r>
              <a:rPr lang="en-US" dirty="0" smtClean="0"/>
              <a:t>\</a:t>
            </a:r>
            <a:r>
              <a:rPr lang="en-US" dirty="0" err="1" smtClean="0"/>
              <a:t>Rightarrow</a:t>
            </a:r>
            <a:r>
              <a:rPr lang="en-US" dirty="0" smtClean="0"/>
              <a:t> V(\</a:t>
            </a:r>
            <a:r>
              <a:rPr lang="en-US" dirty="0" err="1" smtClean="0"/>
              <a:t>mathbf</a:t>
            </a:r>
            <a:r>
              <a:rPr lang="en-US" dirty="0" smtClean="0"/>
              <a:t>{D}) &amp;=&amp; V(\</a:t>
            </a:r>
            <a:r>
              <a:rPr lang="en-US" dirty="0" err="1" smtClean="0"/>
              <a:t>boldsymbol</a:t>
            </a:r>
            <a:r>
              <a:rPr lang="en-US" dirty="0" smtClean="0"/>
              <a:t>{\Lambda}\</a:t>
            </a:r>
            <a:r>
              <a:rPr lang="en-US" dirty="0" err="1" smtClean="0"/>
              <a:t>mathbf</a:t>
            </a:r>
            <a:r>
              <a:rPr lang="en-US" dirty="0" smtClean="0"/>
              <a:t>{F} + \</a:t>
            </a:r>
            <a:r>
              <a:rPr lang="en-US" dirty="0" err="1" smtClean="0"/>
              <a:t>mathbf</a:t>
            </a:r>
            <a:r>
              <a:rPr lang="en-US" dirty="0" smtClean="0"/>
              <a:t>{e}) \\</a:t>
            </a:r>
          </a:p>
          <a:p>
            <a:r>
              <a:rPr lang="en-US" dirty="0" smtClean="0"/>
              <a:t> &amp;=&amp; V(\</a:t>
            </a:r>
            <a:r>
              <a:rPr lang="en-US" dirty="0" err="1" smtClean="0"/>
              <a:t>boldsymbol</a:t>
            </a:r>
            <a:r>
              <a:rPr lang="en-US" dirty="0" smtClean="0"/>
              <a:t>{\Lambda}\</a:t>
            </a:r>
            <a:r>
              <a:rPr lang="en-US" dirty="0" err="1" smtClean="0"/>
              <a:t>mathbf</a:t>
            </a:r>
            <a:r>
              <a:rPr lang="en-US" dirty="0" smtClean="0"/>
              <a:t>{F}) + V(\</a:t>
            </a:r>
            <a:r>
              <a:rPr lang="en-US" dirty="0" err="1" smtClean="0"/>
              <a:t>mathbf</a:t>
            </a:r>
            <a:r>
              <a:rPr lang="en-US" dirty="0" smtClean="0"/>
              <a:t>{e}) \\</a:t>
            </a:r>
          </a:p>
          <a:p>
            <a:r>
              <a:rPr lang="en-US" dirty="0" smtClean="0"/>
              <a:t> &amp;=&amp; \</a:t>
            </a:r>
            <a:r>
              <a:rPr lang="en-US" dirty="0" err="1" smtClean="0"/>
              <a:t>boldsymbol</a:t>
            </a:r>
            <a:r>
              <a:rPr lang="en-US" dirty="0" smtClean="0"/>
              <a:t>{\Lambda}V(\</a:t>
            </a:r>
            <a:r>
              <a:rPr lang="en-US" dirty="0" err="1" smtClean="0"/>
              <a:t>mathbf</a:t>
            </a:r>
            <a:r>
              <a:rPr lang="en-US" dirty="0" smtClean="0"/>
              <a:t>{F})\</a:t>
            </a:r>
            <a:r>
              <a:rPr lang="en-US" dirty="0" err="1" smtClean="0"/>
              <a:t>boldsymbol</a:t>
            </a:r>
            <a:r>
              <a:rPr lang="en-US" dirty="0" smtClean="0"/>
              <a:t>{\Lambda}^\top + V(\</a:t>
            </a:r>
            <a:r>
              <a:rPr lang="en-US" dirty="0" err="1" smtClean="0"/>
              <a:t>mathbf</a:t>
            </a:r>
            <a:r>
              <a:rPr lang="en-US" dirty="0" smtClean="0"/>
              <a:t>{e}) \\</a:t>
            </a:r>
          </a:p>
          <a:p>
            <a:r>
              <a:rPr lang="en-US" dirty="0" smtClean="0"/>
              <a:t> &amp;=&amp; \</a:t>
            </a:r>
            <a:r>
              <a:rPr lang="en-US" dirty="0" err="1" smtClean="0"/>
              <a:t>boldsymbol</a:t>
            </a:r>
            <a:r>
              <a:rPr lang="en-US" dirty="0" smtClean="0"/>
              <a:t>{\Lambda}\</a:t>
            </a:r>
            <a:r>
              <a:rPr lang="en-US" dirty="0" err="1" smtClean="0"/>
              <a:t>boldsymbol</a:t>
            </a:r>
            <a:r>
              <a:rPr lang="en-US" dirty="0" smtClean="0"/>
              <a:t>{\Phi}\</a:t>
            </a:r>
            <a:r>
              <a:rPr lang="en-US" dirty="0" err="1" smtClean="0"/>
              <a:t>boldsymbol</a:t>
            </a:r>
            <a:r>
              <a:rPr lang="en-US" dirty="0" smtClean="0"/>
              <a:t>{\Lambda}^\top + \</a:t>
            </a:r>
            <a:r>
              <a:rPr lang="en-US" dirty="0" err="1" smtClean="0"/>
              <a:t>boldsymbol</a:t>
            </a:r>
            <a:r>
              <a:rPr lang="en-US" dirty="0" smtClean="0"/>
              <a:t>{\Omega} \\</a:t>
            </a:r>
          </a:p>
          <a:p>
            <a:r>
              <a:rPr lang="en-US" dirty="0" smtClean="0"/>
              <a:t> &amp;=&amp; \</a:t>
            </a:r>
            <a:r>
              <a:rPr lang="en-US" dirty="0" err="1" smtClean="0"/>
              <a:t>boldsymbol</a:t>
            </a:r>
            <a:r>
              <a:rPr lang="en-US" dirty="0" smtClean="0"/>
              <a:t>{\Sigma}% 36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29</a:t>
            </a:fld>
            <a:endParaRPr lang="en-US" dirty="0"/>
          </a:p>
        </p:txBody>
      </p:sp>
    </p:spTree>
    <p:extLst>
      <p:ext uri="{BB962C8B-B14F-4D97-AF65-F5344CB8AC3E}">
        <p14:creationId xmlns:p14="http://schemas.microsoft.com/office/powerpoint/2010/main" val="3345082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the task up and develop RULES!</a:t>
            </a:r>
            <a:endParaRPr lang="en-US" dirty="0"/>
          </a:p>
        </p:txBody>
      </p:sp>
      <p:sp>
        <p:nvSpPr>
          <p:cNvPr id="4" name="Slide Number Placeholder 3"/>
          <p:cNvSpPr>
            <a:spLocks noGrp="1"/>
          </p:cNvSpPr>
          <p:nvPr>
            <p:ph type="sldNum" sz="quarter" idx="10"/>
          </p:nvPr>
        </p:nvSpPr>
        <p:spPr/>
        <p:txBody>
          <a:bodyPr/>
          <a:lstStyle/>
          <a:p>
            <a:fld id="{8B81CB16-B09E-4FB1-B177-FF5A5656D6A1}"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29D93-82EF-4964-B279-24527D8FF43B}" type="slidenum">
              <a:rPr lang="en-US"/>
              <a:pPr/>
              <a:t>6</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t>This is the IQ example, but with implausible lack of covariance between errors.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AEE62-E71E-4B22-8BCF-6838FA70D1AE}" type="slidenum">
              <a:rPr lang="en-US"/>
              <a:pPr/>
              <a:t>10</a:t>
            </a:fld>
            <a:endParaRPr lang="en-US" dirty="0"/>
          </a:p>
        </p:txBody>
      </p:sp>
      <p:sp>
        <p:nvSpPr>
          <p:cNvPr id="178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Halo in religious art</a:t>
            </a:r>
          </a:p>
          <a:p>
            <a:endParaRPr lang="en-US" dirty="0" smtClean="0"/>
          </a:p>
          <a:p>
            <a:r>
              <a:rPr lang="en-US" dirty="0" smtClean="0"/>
              <a:t>Notation is old.</a:t>
            </a:r>
          </a:p>
          <a:p>
            <a:endParaRPr lang="en-US" dirty="0"/>
          </a:p>
          <a:p>
            <a:r>
              <a:rPr lang="en-US" dirty="0"/>
              <a:t>Reported service and reported satisfaction are correlated. Is it because true (perceived) service causes satisfaction, or is it a halo effect?</a:t>
            </a:r>
          </a:p>
          <a:p>
            <a:r>
              <a:rPr lang="en-US" dirty="0"/>
              <a:t>You just can’t tell.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900B6-DC5A-4BEB-BCE9-7F5967F14114}" type="slidenum">
              <a:rPr lang="en-US"/>
              <a:pPr/>
              <a:t>13</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a:t>Path diagrams</a:t>
            </a:r>
          </a:p>
          <a:p>
            <a:endParaRPr lang="en-US" dirty="0"/>
          </a:p>
          <a:p>
            <a:r>
              <a:rPr lang="en-US" dirty="0"/>
              <a:t>Implicitly i = 1, …, n</a:t>
            </a:r>
          </a:p>
          <a:p>
            <a:endParaRPr lang="en-US" dirty="0"/>
          </a:p>
          <a:p>
            <a:r>
              <a:rPr lang="en-US" dirty="0"/>
              <a:t>Unconditional</a:t>
            </a:r>
          </a:p>
          <a:p>
            <a:endParaRPr lang="en-US" dirty="0"/>
          </a:p>
          <a:p>
            <a:r>
              <a:rPr lang="en-US" dirty="0"/>
              <a:t>No intercept               </a:t>
            </a:r>
          </a:p>
          <a:p>
            <a:endParaRPr lang="en-US" dirty="0"/>
          </a:p>
          <a:p>
            <a:r>
              <a:rPr lang="en-US" dirty="0"/>
              <a:t>	Info is in covariances   </a:t>
            </a:r>
          </a:p>
          <a:p>
            <a:endParaRPr lang="en-US" dirty="0"/>
          </a:p>
          <a:p>
            <a:r>
              <a:rPr lang="en-US" dirty="0"/>
              <a:t>	Usually means and intercepts are more trouble than they are worth</a:t>
            </a:r>
          </a:p>
          <a:p>
            <a:r>
              <a:rPr lang="en-US" dirty="0"/>
              <a:t>	 -- omitted (centering)</a:t>
            </a:r>
          </a:p>
          <a:p>
            <a:endParaRPr lang="en-US" dirty="0"/>
          </a:p>
          <a:p>
            <a:r>
              <a:rPr lang="sv-SE" dirty="0" smtClean="0"/>
              <a:t>Y = \gamma_1 X_1 + \gamma_2 X_2 + \epsilon % 36</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FF276-EECC-4BEA-AC91-023D3FB34A60}" type="slidenum">
              <a:rPr lang="en-US"/>
              <a:pPr/>
              <a:t>14</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a:t>Latent in ovals or </a:t>
            </a:r>
            <a:r>
              <a:rPr lang="en-US" dirty="0" smtClean="0"/>
              <a:t>circles</a:t>
            </a:r>
          </a:p>
          <a:p>
            <a:endParaRPr lang="en-US" dirty="0" smtClean="0"/>
          </a:p>
          <a:p>
            <a:r>
              <a:rPr lang="sv-SE" dirty="0" smtClean="0"/>
              <a:t>Y &amp;=&amp; \gamma_1 X_1 + \gamma_2 X_2 + \epsilon \\</a:t>
            </a:r>
          </a:p>
          <a:p>
            <a:r>
              <a:rPr lang="sv-SE" dirty="0" smtClean="0"/>
              <a:t>W_1 &amp;=&amp; X_1 + e_1 \\</a:t>
            </a:r>
          </a:p>
          <a:p>
            <a:r>
              <a:rPr lang="sv-SE" dirty="0" smtClean="0"/>
              <a:t>W_2 &amp;=&amp; X_2 + e_2 \\</a:t>
            </a:r>
          </a:p>
          <a:p>
            <a:r>
              <a:rPr lang="sv-SE" dirty="0" smtClean="0"/>
              <a:t>V &amp;=&amp; Y + e_3 % 24</a:t>
            </a:r>
          </a:p>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14316-2F15-4604-9C04-FB00A3A30B1F}" type="slidenum">
              <a:rPr lang="en-US"/>
              <a:pPr/>
              <a:t>15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Latent path model</a:t>
            </a:r>
          </a:p>
          <a:p>
            <a:endParaRPr lang="en-US" dirty="0"/>
          </a:p>
          <a:p>
            <a:r>
              <a:rPr lang="en-US" dirty="0"/>
              <a:t>Causal</a:t>
            </a:r>
          </a:p>
          <a:p>
            <a:endParaRPr lang="en-US" dirty="0"/>
          </a:p>
          <a:p>
            <a:r>
              <a:rPr lang="en-US" dirty="0" smtClean="0"/>
              <a:t>MODELs</a:t>
            </a:r>
          </a:p>
          <a:p>
            <a:endParaRPr lang="en-US" dirty="0" smtClean="0"/>
          </a:p>
          <a:p>
            <a:r>
              <a:rPr lang="en-US" dirty="0" smtClean="0"/>
              <a:t>Y_1 &amp;=&amp; \gamma_1 X  + \epsilon_1 \</a:t>
            </a:r>
            <a:r>
              <a:rPr lang="en-US" dirty="0" err="1" smtClean="0"/>
              <a:t>nonumber</a:t>
            </a:r>
            <a:r>
              <a:rPr lang="en-US" dirty="0" smtClean="0"/>
              <a:t> \\</a:t>
            </a:r>
          </a:p>
          <a:p>
            <a:r>
              <a:rPr lang="en-US" dirty="0" smtClean="0"/>
              <a:t>Y_2 &amp;=&amp; \beta Y_1 + \gamma_2 X  + \epsilon_2  \</a:t>
            </a:r>
            <a:r>
              <a:rPr lang="en-US" dirty="0" err="1" smtClean="0"/>
              <a:t>nonumber</a:t>
            </a:r>
            <a:r>
              <a:rPr lang="en-US" dirty="0" smtClean="0"/>
              <a:t> \\</a:t>
            </a:r>
          </a:p>
          <a:p>
            <a:r>
              <a:rPr lang="en-US" dirty="0" smtClean="0"/>
              <a:t>W &amp;=&amp; X + e_1  \</a:t>
            </a:r>
            <a:r>
              <a:rPr lang="en-US" dirty="0" err="1" smtClean="0"/>
              <a:t>nonumber</a:t>
            </a:r>
            <a:r>
              <a:rPr lang="en-US" dirty="0" smtClean="0"/>
              <a:t> \\</a:t>
            </a:r>
          </a:p>
          <a:p>
            <a:r>
              <a:rPr lang="en-US" dirty="0" smtClean="0"/>
              <a:t>V_1 &amp;=&amp; Y_1 + e_2  \</a:t>
            </a:r>
            <a:r>
              <a:rPr lang="en-US" dirty="0" err="1" smtClean="0"/>
              <a:t>nonumber</a:t>
            </a:r>
            <a:r>
              <a:rPr lang="en-US" dirty="0" smtClean="0"/>
              <a:t> \\</a:t>
            </a:r>
          </a:p>
          <a:p>
            <a:r>
              <a:rPr lang="en-US" dirty="0" smtClean="0"/>
              <a:t>V_2 &amp;=&amp; Y_2 + e_3  \</a:t>
            </a:r>
            <a:r>
              <a:rPr lang="en-US" dirty="0" err="1" smtClean="0"/>
              <a:t>nonumber</a:t>
            </a:r>
            <a:r>
              <a:rPr lang="en-US" dirty="0" smtClean="0"/>
              <a:t> % 24</a:t>
            </a:r>
          </a:p>
          <a:p>
            <a:endParaRPr lang="en-US"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3554C-8979-42C7-805E-A6E63513683A}"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Observed variables are mental tests</a:t>
            </a:r>
          </a:p>
          <a:p>
            <a:endParaRPr lang="en-US" dirty="0"/>
          </a:p>
          <a:p>
            <a:r>
              <a:rPr lang="en-US" dirty="0"/>
              <a:t>Spearman’s G (1901)</a:t>
            </a:r>
          </a:p>
          <a:p>
            <a:endParaRPr lang="en-US" dirty="0"/>
          </a:p>
          <a:p>
            <a:r>
              <a:rPr lang="en-US" dirty="0"/>
              <a:t>Lambdas are called factor loadings</a:t>
            </a:r>
          </a:p>
          <a:p>
            <a:endParaRPr lang="en-US" dirty="0"/>
          </a:p>
          <a:p>
            <a:r>
              <a:rPr lang="en-US" dirty="0"/>
              <a:t>Can have more than one factor -- more on this later</a:t>
            </a:r>
          </a:p>
          <a:p>
            <a:endParaRPr lang="en-US" dirty="0" smtClean="0"/>
          </a:p>
          <a:p>
            <a:r>
              <a:rPr lang="en-US" dirty="0" smtClean="0"/>
              <a:t>%32pt</a:t>
            </a:r>
          </a:p>
          <a:p>
            <a:r>
              <a:rPr lang="en-US" dirty="0" smtClean="0"/>
              <a:t>X_1 = \lambda_1 F + e_1 \\</a:t>
            </a:r>
          </a:p>
          <a:p>
            <a:r>
              <a:rPr lang="en-US" dirty="0" smtClean="0"/>
              <a:t>X_2 = \lambda_2 F + e_2 \\</a:t>
            </a:r>
          </a:p>
          <a:p>
            <a:r>
              <a:rPr lang="en-US" dirty="0" smtClean="0"/>
              <a:t>X_3 = \lambda_3 F + e_3 \\</a:t>
            </a:r>
          </a:p>
          <a:p>
            <a:r>
              <a:rPr lang="en-US" dirty="0" smtClean="0"/>
              <a:t>X_4 = \lambda_4 F + e_4 \\</a:t>
            </a:r>
          </a:p>
          <a:p>
            <a:r>
              <a:rPr lang="en-US" dirty="0" smtClean="0"/>
              <a:t>X_5 = \lambda_5 F + e_5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B7A40-C2B0-4F29-96BB-670397EADD81}" type="slidenum">
              <a:rPr lang="en-US"/>
              <a:pPr/>
              <a:t>17</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P = Pain		M = Mobility</a:t>
            </a:r>
          </a:p>
          <a:p>
            <a:endParaRPr lang="en-US" dirty="0"/>
          </a:p>
          <a:p>
            <a:endParaRPr lang="en-US" dirty="0"/>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4237A-1F67-406A-8687-AA0A585A871D}" type="datetimeFigureOut">
              <a:rPr lang="en-US" smtClean="0"/>
              <a:pPr/>
              <a:t>15-03-08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DCD27E-81A9-4E7F-A283-1CB74BCBE3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237A-1F67-406A-8687-AA0A585A871D}" type="datetimeFigureOut">
              <a:rPr lang="en-US" smtClean="0"/>
              <a:pPr/>
              <a:t>15-03-08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CD27E-81A9-4E7F-A283-1CB74BCBE3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image" Target="../media/image28.emf"/><Relationship Id="rId13"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s>
</file>

<file path=ppt/slides/_rels/slide15.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31.emf"/><Relationship Id="rId10" Type="http://schemas.openxmlformats.org/officeDocument/2006/relationships/image" Target="../media/image3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31.emf"/><Relationship Id="rId10"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431s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emf"/><Relationship Id="rId13" Type="http://schemas.openxmlformats.org/officeDocument/2006/relationships/image" Target="../media/image12.emf"/><Relationship Id="rId14" Type="http://schemas.openxmlformats.org/officeDocument/2006/relationships/image" Target="../media/image13.emf"/><Relationship Id="rId15" Type="http://schemas.openxmlformats.org/officeDocument/2006/relationships/image" Target="../media/image14.emf"/><Relationship Id="rId1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7862"/>
            <a:ext cx="7772400" cy="1671801"/>
          </a:xfrm>
        </p:spPr>
        <p:txBody>
          <a:bodyPr>
            <a:normAutofit fontScale="90000"/>
          </a:bodyPr>
          <a:lstStyle/>
          <a:p>
            <a:r>
              <a:rPr lang="en-US" dirty="0" smtClean="0"/>
              <a:t>Structural Equation Models:</a:t>
            </a:r>
            <a:r>
              <a:rPr lang="en-US" dirty="0"/>
              <a:t/>
            </a:r>
            <a:br>
              <a:rPr lang="en-US" dirty="0"/>
            </a:br>
            <a:r>
              <a:rPr lang="en-US" dirty="0"/>
              <a:t>The General Case</a:t>
            </a:r>
            <a:br>
              <a:rPr lang="en-US" dirty="0"/>
            </a:br>
            <a:endParaRPr lang="en-US" dirty="0"/>
          </a:p>
        </p:txBody>
      </p:sp>
      <p:sp>
        <p:nvSpPr>
          <p:cNvPr id="3" name="Subtitle 2"/>
          <p:cNvSpPr>
            <a:spLocks noGrp="1"/>
          </p:cNvSpPr>
          <p:nvPr>
            <p:ph type="subTitle" idx="1"/>
          </p:nvPr>
        </p:nvSpPr>
        <p:spPr>
          <a:xfrm>
            <a:off x="1435902" y="3154787"/>
            <a:ext cx="6400800" cy="831815"/>
          </a:xfrm>
        </p:spPr>
        <p:txBody>
          <a:bodyPr/>
          <a:lstStyle/>
          <a:p>
            <a:r>
              <a:rPr lang="en-US" dirty="0"/>
              <a:t>STA431:  Spring </a:t>
            </a:r>
            <a:r>
              <a:rPr lang="en-US" dirty="0" smtClean="0"/>
              <a:t>2015</a:t>
            </a:r>
            <a:endParaRPr lang="en-US" dirty="0"/>
          </a:p>
        </p:txBody>
      </p:sp>
      <p:sp>
        <p:nvSpPr>
          <p:cNvPr id="4" name="TextBox 3"/>
          <p:cNvSpPr txBox="1"/>
          <p:nvPr/>
        </p:nvSpPr>
        <p:spPr>
          <a:xfrm>
            <a:off x="2612644" y="5497675"/>
            <a:ext cx="4171257"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0"/>
            <a:ext cx="7772400" cy="1143000"/>
          </a:xfrm>
        </p:spPr>
        <p:txBody>
          <a:bodyPr/>
          <a:lstStyle/>
          <a:p>
            <a:r>
              <a:rPr lang="en-US" sz="2400" dirty="0" smtClean="0"/>
              <a:t>Example:  Halo </a:t>
            </a:r>
            <a:r>
              <a:rPr lang="en-US" sz="2400" dirty="0"/>
              <a:t>Effects in Real Estate</a:t>
            </a:r>
            <a:endParaRPr lang="en-US" dirty="0"/>
          </a:p>
        </p:txBody>
      </p:sp>
      <p:pic>
        <p:nvPicPr>
          <p:cNvPr id="177155" name="Picture 3" descr="Halo1Path"/>
          <p:cNvPicPr>
            <a:picLocks noChangeAspect="1" noChangeArrowheads="1"/>
          </p:cNvPicPr>
          <p:nvPr/>
        </p:nvPicPr>
        <p:blipFill>
          <a:blip r:embed="rId3"/>
          <a:srcRect/>
          <a:stretch>
            <a:fillRect/>
          </a:stretch>
        </p:blipFill>
        <p:spPr bwMode="auto">
          <a:xfrm>
            <a:off x="1066800" y="990600"/>
            <a:ext cx="6986588" cy="54483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612"/>
          </a:xfrm>
        </p:spPr>
        <p:txBody>
          <a:bodyPr>
            <a:normAutofit fontScale="90000"/>
          </a:bodyPr>
          <a:lstStyle/>
          <a:p>
            <a:r>
              <a:rPr lang="en-US" dirty="0" smtClean="0"/>
              <a:t>Losing the intercepts and expected values</a:t>
            </a:r>
            <a:endParaRPr lang="en-US" dirty="0"/>
          </a:p>
        </p:txBody>
      </p:sp>
      <p:sp>
        <p:nvSpPr>
          <p:cNvPr id="3" name="Content Placeholder 2"/>
          <p:cNvSpPr>
            <a:spLocks noGrp="1"/>
          </p:cNvSpPr>
          <p:nvPr>
            <p:ph idx="1"/>
          </p:nvPr>
        </p:nvSpPr>
        <p:spPr>
          <a:xfrm>
            <a:off x="457200" y="1102962"/>
            <a:ext cx="8229600" cy="5364406"/>
          </a:xfrm>
        </p:spPr>
        <p:txBody>
          <a:bodyPr>
            <a:normAutofit fontScale="85000" lnSpcReduction="10000"/>
          </a:bodyPr>
          <a:lstStyle/>
          <a:p>
            <a:r>
              <a:rPr lang="en-US" dirty="0" smtClean="0"/>
              <a:t>Mostly, the intercepts and expected values are not identifiable anyway, as in multiple regression with measurement error.</a:t>
            </a:r>
          </a:p>
          <a:p>
            <a:r>
              <a:rPr lang="en-US" dirty="0" smtClean="0"/>
              <a:t>We have a chance to identify a </a:t>
            </a:r>
            <a:r>
              <a:rPr lang="en-US" i="1" dirty="0" smtClean="0"/>
              <a:t>function </a:t>
            </a:r>
            <a:r>
              <a:rPr lang="en-US" dirty="0" smtClean="0"/>
              <a:t>of the parameter vector – the parameters that appear in the covariance matrix </a:t>
            </a:r>
            <a:r>
              <a:rPr lang="en-US" b="1" dirty="0" smtClean="0"/>
              <a:t>Σ </a:t>
            </a:r>
            <a:r>
              <a:rPr lang="en-US" dirty="0" smtClean="0"/>
              <a:t>= V(</a:t>
            </a:r>
            <a:r>
              <a:rPr lang="en-US" b="1" dirty="0" smtClean="0"/>
              <a:t>D</a:t>
            </a:r>
            <a:r>
              <a:rPr lang="en-US" dirty="0" smtClean="0"/>
              <a:t>).</a:t>
            </a:r>
          </a:p>
          <a:p>
            <a:r>
              <a:rPr lang="en-US" dirty="0" smtClean="0"/>
              <a:t>Re-parameterize. The new parameter vector is the set of parameters in </a:t>
            </a:r>
            <a:r>
              <a:rPr lang="en-US" b="1" dirty="0" smtClean="0"/>
              <a:t>Σ</a:t>
            </a:r>
            <a:r>
              <a:rPr lang="en-US" dirty="0" smtClean="0"/>
              <a:t>, and also </a:t>
            </a:r>
            <a:r>
              <a:rPr lang="en-US" b="1" dirty="0" smtClean="0"/>
              <a:t>μ</a:t>
            </a:r>
            <a:r>
              <a:rPr lang="en-US" dirty="0" smtClean="0"/>
              <a:t> = E(</a:t>
            </a:r>
            <a:r>
              <a:rPr lang="en-US" b="1" dirty="0" smtClean="0"/>
              <a:t>D</a:t>
            </a:r>
            <a:r>
              <a:rPr lang="en-US" dirty="0" smtClean="0"/>
              <a:t>).  Estimate </a:t>
            </a:r>
            <a:r>
              <a:rPr lang="en-US" b="1" dirty="0" smtClean="0"/>
              <a:t>μ</a:t>
            </a:r>
            <a:r>
              <a:rPr lang="en-US" dirty="0" smtClean="0"/>
              <a:t> with x-bar, forget it, and concentrate on inference for the parameters in </a:t>
            </a:r>
            <a:r>
              <a:rPr lang="en-US" b="1" dirty="0" smtClean="0"/>
              <a:t>Σ</a:t>
            </a:r>
            <a:r>
              <a:rPr lang="en-US" dirty="0" smtClean="0"/>
              <a:t>.</a:t>
            </a:r>
          </a:p>
          <a:p>
            <a:r>
              <a:rPr lang="en-US" dirty="0" smtClean="0"/>
              <a:t>To make calculation of the covariance matrix easier, write the model equations in centered form.  The little letters </a:t>
            </a:r>
            <a:r>
              <a:rPr lang="en-US" sz="2400" i="1" dirty="0" smtClean="0"/>
              <a:t>c</a:t>
            </a:r>
            <a:r>
              <a:rPr lang="en-US" dirty="0" smtClean="0"/>
              <a:t> over the variables are invisible.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a:t>F</a:t>
            </a:r>
            <a:r>
              <a:rPr lang="en-US" dirty="0" smtClean="0"/>
              <a:t>rom this point on the models have no means and no intercepts.</a:t>
            </a:r>
            <a:endParaRPr lang="en-US" dirty="0"/>
          </a:p>
        </p:txBody>
      </p:sp>
      <p:sp>
        <p:nvSpPr>
          <p:cNvPr id="5" name="Subtitle 4"/>
          <p:cNvSpPr>
            <a:spLocks noGrp="1"/>
          </p:cNvSpPr>
          <p:nvPr>
            <p:ph type="subTitle" idx="1"/>
          </p:nvPr>
        </p:nvSpPr>
        <p:spPr/>
        <p:txBody>
          <a:bodyPr/>
          <a:lstStyle/>
          <a:p>
            <a:r>
              <a:rPr lang="en-US" dirty="0" smtClean="0"/>
              <a:t>Now more examples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a:t>Multiple Regression</a:t>
            </a:r>
            <a:br>
              <a:rPr lang="en-US" dirty="0"/>
            </a:br>
            <a:endParaRPr lang="en-US" dirty="0"/>
          </a:p>
        </p:txBody>
      </p:sp>
      <p:sp>
        <p:nvSpPr>
          <p:cNvPr id="4099" name="Rectangle 3"/>
          <p:cNvSpPr>
            <a:spLocks noGrp="1" noChangeArrowheads="1"/>
          </p:cNvSpPr>
          <p:nvPr>
            <p:ph type="body" idx="1"/>
          </p:nvPr>
        </p:nvSpPr>
        <p:spPr/>
        <p:txBody>
          <a:bodyPr/>
          <a:lstStyle/>
          <a:p>
            <a:pPr>
              <a:buFontTx/>
              <a:buNone/>
            </a:pPr>
            <a:r>
              <a:rPr lang="en-US" dirty="0"/>
              <a:t> </a:t>
            </a:r>
          </a:p>
        </p:txBody>
      </p:sp>
      <p:sp>
        <p:nvSpPr>
          <p:cNvPr id="4101" name="Rectangle 5"/>
          <p:cNvSpPr>
            <a:spLocks noChangeArrowheads="1"/>
          </p:cNvSpPr>
          <p:nvPr/>
        </p:nvSpPr>
        <p:spPr bwMode="auto">
          <a:xfrm>
            <a:off x="1828800" y="3581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4102" name="Rectangle 6"/>
          <p:cNvSpPr>
            <a:spLocks noChangeArrowheads="1"/>
          </p:cNvSpPr>
          <p:nvPr/>
        </p:nvSpPr>
        <p:spPr bwMode="auto">
          <a:xfrm>
            <a:off x="1905000" y="19812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4103" name="Text Box 7"/>
          <p:cNvSpPr txBox="1">
            <a:spLocks noChangeArrowheads="1"/>
          </p:cNvSpPr>
          <p:nvPr/>
        </p:nvSpPr>
        <p:spPr bwMode="auto">
          <a:xfrm>
            <a:off x="2193925" y="2173288"/>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1</a:t>
            </a:r>
            <a:endParaRPr lang="en-US" sz="2400" dirty="0"/>
          </a:p>
        </p:txBody>
      </p:sp>
      <p:sp>
        <p:nvSpPr>
          <p:cNvPr id="4104" name="Text Box 8"/>
          <p:cNvSpPr txBox="1">
            <a:spLocks noChangeArrowheads="1"/>
          </p:cNvSpPr>
          <p:nvPr/>
        </p:nvSpPr>
        <p:spPr bwMode="auto">
          <a:xfrm>
            <a:off x="2193925" y="3773488"/>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2</a:t>
            </a:r>
            <a:endParaRPr lang="en-US" sz="2400" dirty="0"/>
          </a:p>
        </p:txBody>
      </p:sp>
      <p:cxnSp>
        <p:nvCxnSpPr>
          <p:cNvPr id="4106" name="AutoShape 10"/>
          <p:cNvCxnSpPr>
            <a:cxnSpLocks noChangeShapeType="1"/>
            <a:stCxn id="4102" idx="1"/>
            <a:endCxn id="4101" idx="1"/>
          </p:cNvCxnSpPr>
          <p:nvPr/>
        </p:nvCxnSpPr>
        <p:spPr bwMode="auto">
          <a:xfrm rot="10800000" flipV="1">
            <a:off x="1828800" y="2438400"/>
            <a:ext cx="76200" cy="1600200"/>
          </a:xfrm>
          <a:prstGeom prst="curvedConnector3">
            <a:avLst>
              <a:gd name="adj1" fmla="val 400000"/>
            </a:avLst>
          </a:prstGeom>
          <a:noFill/>
          <a:ln w="9525">
            <a:solidFill>
              <a:schemeClr val="tx1"/>
            </a:solidFill>
            <a:round/>
            <a:headEnd type="triangle" w="med" len="med"/>
            <a:tailEnd type="triangle" w="med" len="med"/>
          </a:ln>
        </p:spPr>
      </p:cxnSp>
      <p:sp>
        <p:nvSpPr>
          <p:cNvPr id="4107" name="Rectangle 11"/>
          <p:cNvSpPr>
            <a:spLocks noChangeArrowheads="1"/>
          </p:cNvSpPr>
          <p:nvPr/>
        </p:nvSpPr>
        <p:spPr bwMode="auto">
          <a:xfrm>
            <a:off x="4648200" y="2590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4108" name="Text Box 12"/>
          <p:cNvSpPr txBox="1">
            <a:spLocks noChangeArrowheads="1"/>
          </p:cNvSpPr>
          <p:nvPr/>
        </p:nvSpPr>
        <p:spPr bwMode="auto">
          <a:xfrm>
            <a:off x="4860925" y="2859088"/>
            <a:ext cx="387350" cy="457200"/>
          </a:xfrm>
          <a:prstGeom prst="rect">
            <a:avLst/>
          </a:prstGeom>
          <a:noFill/>
          <a:ln w="9525">
            <a:noFill/>
            <a:miter lim="800000"/>
            <a:headEnd/>
            <a:tailEnd/>
          </a:ln>
        </p:spPr>
        <p:txBody>
          <a:bodyPr wrap="none">
            <a:prstTxWarp prst="textNoShape">
              <a:avLst/>
            </a:prstTxWarp>
            <a:spAutoFit/>
          </a:bodyPr>
          <a:lstStyle/>
          <a:p>
            <a:r>
              <a:rPr lang="en-US" sz="2400" dirty="0"/>
              <a:t>Y</a:t>
            </a:r>
          </a:p>
        </p:txBody>
      </p:sp>
      <p:cxnSp>
        <p:nvCxnSpPr>
          <p:cNvPr id="4110" name="AutoShape 14"/>
          <p:cNvCxnSpPr>
            <a:cxnSpLocks noChangeShapeType="1"/>
            <a:stCxn id="4102" idx="3"/>
            <a:endCxn id="4107" idx="1"/>
          </p:cNvCxnSpPr>
          <p:nvPr/>
        </p:nvCxnSpPr>
        <p:spPr bwMode="auto">
          <a:xfrm>
            <a:off x="2819400" y="2438400"/>
            <a:ext cx="1828800" cy="609600"/>
          </a:xfrm>
          <a:prstGeom prst="straightConnector1">
            <a:avLst/>
          </a:prstGeom>
          <a:noFill/>
          <a:ln w="9525">
            <a:solidFill>
              <a:schemeClr val="tx1"/>
            </a:solidFill>
            <a:round/>
            <a:headEnd/>
            <a:tailEnd type="triangle" w="med" len="med"/>
          </a:ln>
        </p:spPr>
      </p:cxnSp>
      <p:cxnSp>
        <p:nvCxnSpPr>
          <p:cNvPr id="4111" name="AutoShape 15"/>
          <p:cNvCxnSpPr>
            <a:cxnSpLocks noChangeShapeType="1"/>
          </p:cNvCxnSpPr>
          <p:nvPr/>
        </p:nvCxnSpPr>
        <p:spPr bwMode="auto">
          <a:xfrm flipV="1">
            <a:off x="2743200" y="3200400"/>
            <a:ext cx="1878013" cy="954088"/>
          </a:xfrm>
          <a:prstGeom prst="straightConnector1">
            <a:avLst/>
          </a:prstGeom>
          <a:noFill/>
          <a:ln w="9525">
            <a:solidFill>
              <a:schemeClr val="tx1"/>
            </a:solidFill>
            <a:round/>
            <a:headEnd/>
            <a:tailEnd type="triangle" w="med" len="med"/>
          </a:ln>
        </p:spPr>
      </p:cxnSp>
      <p:cxnSp>
        <p:nvCxnSpPr>
          <p:cNvPr id="4116" name="AutoShape 20"/>
          <p:cNvCxnSpPr>
            <a:cxnSpLocks noChangeShapeType="1"/>
            <a:endCxn id="4107" idx="3"/>
          </p:cNvCxnSpPr>
          <p:nvPr/>
        </p:nvCxnSpPr>
        <p:spPr bwMode="auto">
          <a:xfrm flipH="1" flipV="1">
            <a:off x="5562600" y="3048000"/>
            <a:ext cx="1295400" cy="38100"/>
          </a:xfrm>
          <a:prstGeom prst="straightConnector1">
            <a:avLst/>
          </a:prstGeom>
          <a:noFill/>
          <a:ln w="9525">
            <a:solidFill>
              <a:schemeClr val="tx1"/>
            </a:solidFill>
            <a:round/>
            <a:headEnd/>
            <a:tailEnd type="triangle" w="med" len="med"/>
          </a:ln>
        </p:spPr>
      </p:cxnSp>
      <p:pic>
        <p:nvPicPr>
          <p:cNvPr id="4117" name="Picture 21" descr="latex-image-1"/>
          <p:cNvPicPr>
            <a:picLocks noChangeAspect="1" noChangeArrowheads="1"/>
          </p:cNvPicPr>
          <p:nvPr/>
        </p:nvPicPr>
        <p:blipFill>
          <a:blip r:embed="rId3"/>
          <a:srcRect/>
          <a:stretch>
            <a:fillRect/>
          </a:stretch>
        </p:blipFill>
        <p:spPr bwMode="auto">
          <a:xfrm>
            <a:off x="6858000" y="2971800"/>
            <a:ext cx="330200" cy="228600"/>
          </a:xfrm>
          <a:prstGeom prst="rect">
            <a:avLst/>
          </a:prstGeom>
          <a:noFill/>
        </p:spPr>
      </p:pic>
      <p:pic>
        <p:nvPicPr>
          <p:cNvPr id="16" name="Picture 15" descr="latex-image-1.pdf"/>
          <p:cNvPicPr>
            <a:picLocks noChangeAspect="1"/>
          </p:cNvPicPr>
          <p:nvPr/>
        </p:nvPicPr>
        <p:blipFill>
          <a:blip r:embed="rId4"/>
          <a:stretch>
            <a:fillRect/>
          </a:stretch>
        </p:blipFill>
        <p:spPr>
          <a:xfrm>
            <a:off x="2130425" y="5535613"/>
            <a:ext cx="4292600" cy="43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smtClean="0"/>
              <a:t>Regression with measurement error</a:t>
            </a:r>
            <a:endParaRPr lang="en-US" dirty="0"/>
          </a:p>
        </p:txBody>
      </p:sp>
      <p:sp>
        <p:nvSpPr>
          <p:cNvPr id="9219" name="Rectangle 3"/>
          <p:cNvSpPr>
            <a:spLocks noGrp="1" noChangeArrowheads="1"/>
          </p:cNvSpPr>
          <p:nvPr>
            <p:ph type="body" idx="1"/>
          </p:nvPr>
        </p:nvSpPr>
        <p:spPr/>
        <p:txBody>
          <a:bodyPr/>
          <a:lstStyle/>
          <a:p>
            <a:endParaRPr lang="en-US" dirty="0"/>
          </a:p>
          <a:p>
            <a:endParaRPr lang="en-US" dirty="0"/>
          </a:p>
        </p:txBody>
      </p:sp>
      <p:sp>
        <p:nvSpPr>
          <p:cNvPr id="9220" name="Oval 4"/>
          <p:cNvSpPr>
            <a:spLocks noChangeArrowheads="1"/>
          </p:cNvSpPr>
          <p:nvPr/>
        </p:nvSpPr>
        <p:spPr bwMode="auto">
          <a:xfrm>
            <a:off x="685800" y="5715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9221" name="Oval 5"/>
          <p:cNvSpPr>
            <a:spLocks noChangeArrowheads="1"/>
          </p:cNvSpPr>
          <p:nvPr/>
        </p:nvSpPr>
        <p:spPr bwMode="auto">
          <a:xfrm>
            <a:off x="1981200" y="4191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9222" name="Oval 6"/>
          <p:cNvSpPr>
            <a:spLocks noChangeArrowheads="1"/>
          </p:cNvSpPr>
          <p:nvPr/>
        </p:nvSpPr>
        <p:spPr bwMode="auto">
          <a:xfrm>
            <a:off x="3352800" y="55626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9223" name="Rectangle 7"/>
          <p:cNvSpPr>
            <a:spLocks noChangeArrowheads="1"/>
          </p:cNvSpPr>
          <p:nvPr/>
        </p:nvSpPr>
        <p:spPr bwMode="auto">
          <a:xfrm>
            <a:off x="3810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9224" name="Rectangle 8"/>
          <p:cNvSpPr>
            <a:spLocks noChangeArrowheads="1"/>
          </p:cNvSpPr>
          <p:nvPr/>
        </p:nvSpPr>
        <p:spPr bwMode="auto">
          <a:xfrm>
            <a:off x="19812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9225" name="Rectangle 9"/>
          <p:cNvSpPr>
            <a:spLocks noChangeArrowheads="1"/>
          </p:cNvSpPr>
          <p:nvPr/>
        </p:nvSpPr>
        <p:spPr bwMode="auto">
          <a:xfrm>
            <a:off x="33528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9226" name="AutoShape 10"/>
          <p:cNvCxnSpPr>
            <a:cxnSpLocks noChangeShapeType="1"/>
            <a:stCxn id="9221" idx="2"/>
            <a:endCxn id="9220" idx="0"/>
          </p:cNvCxnSpPr>
          <p:nvPr/>
        </p:nvCxnSpPr>
        <p:spPr bwMode="auto">
          <a:xfrm rot="10800000" flipV="1">
            <a:off x="1143000" y="4648200"/>
            <a:ext cx="838200" cy="1066800"/>
          </a:xfrm>
          <a:prstGeom prst="curvedConnector2">
            <a:avLst/>
          </a:prstGeom>
          <a:noFill/>
          <a:ln w="9525">
            <a:solidFill>
              <a:schemeClr val="tx1"/>
            </a:solidFill>
            <a:round/>
            <a:headEnd type="triangle" w="med" len="med"/>
            <a:tailEnd type="triangle" w="med" len="med"/>
          </a:ln>
        </p:spPr>
      </p:cxnSp>
      <p:cxnSp>
        <p:nvCxnSpPr>
          <p:cNvPr id="9227" name="AutoShape 11"/>
          <p:cNvCxnSpPr>
            <a:cxnSpLocks noChangeShapeType="1"/>
            <a:stCxn id="9220" idx="6"/>
            <a:endCxn id="9222" idx="2"/>
          </p:cNvCxnSpPr>
          <p:nvPr/>
        </p:nvCxnSpPr>
        <p:spPr bwMode="auto">
          <a:xfrm flipV="1">
            <a:off x="1600200" y="6019800"/>
            <a:ext cx="1752600" cy="152400"/>
          </a:xfrm>
          <a:prstGeom prst="straightConnector1">
            <a:avLst/>
          </a:prstGeom>
          <a:noFill/>
          <a:ln w="9525">
            <a:solidFill>
              <a:schemeClr val="tx1"/>
            </a:solidFill>
            <a:round/>
            <a:headEnd/>
            <a:tailEnd type="triangle" w="med" len="med"/>
          </a:ln>
        </p:spPr>
      </p:cxnSp>
      <p:cxnSp>
        <p:nvCxnSpPr>
          <p:cNvPr id="9228" name="AutoShape 12"/>
          <p:cNvCxnSpPr>
            <a:cxnSpLocks noChangeShapeType="1"/>
            <a:stCxn id="9221" idx="5"/>
            <a:endCxn id="9222" idx="1"/>
          </p:cNvCxnSpPr>
          <p:nvPr/>
        </p:nvCxnSpPr>
        <p:spPr bwMode="auto">
          <a:xfrm>
            <a:off x="2762250" y="4972050"/>
            <a:ext cx="723900" cy="723900"/>
          </a:xfrm>
          <a:prstGeom prst="straightConnector1">
            <a:avLst/>
          </a:prstGeom>
          <a:noFill/>
          <a:ln w="9525">
            <a:solidFill>
              <a:schemeClr val="tx1"/>
            </a:solidFill>
            <a:round/>
            <a:headEnd/>
            <a:tailEnd type="triangle" w="med" len="med"/>
          </a:ln>
        </p:spPr>
      </p:cxnSp>
      <p:cxnSp>
        <p:nvCxnSpPr>
          <p:cNvPr id="9232" name="AutoShape 16"/>
          <p:cNvCxnSpPr>
            <a:cxnSpLocks noChangeShapeType="1"/>
            <a:stCxn id="9220" idx="1"/>
            <a:endCxn id="9223" idx="2"/>
          </p:cNvCxnSpPr>
          <p:nvPr/>
        </p:nvCxnSpPr>
        <p:spPr bwMode="auto">
          <a:xfrm flipV="1">
            <a:off x="819150" y="3733800"/>
            <a:ext cx="19050" cy="2114550"/>
          </a:xfrm>
          <a:prstGeom prst="straightConnector1">
            <a:avLst/>
          </a:prstGeom>
          <a:noFill/>
          <a:ln w="9525">
            <a:solidFill>
              <a:schemeClr val="tx1"/>
            </a:solidFill>
            <a:round/>
            <a:headEnd/>
            <a:tailEnd type="triangle" w="med" len="med"/>
          </a:ln>
        </p:spPr>
      </p:cxnSp>
      <p:cxnSp>
        <p:nvCxnSpPr>
          <p:cNvPr id="9233" name="AutoShape 17"/>
          <p:cNvCxnSpPr>
            <a:cxnSpLocks noChangeShapeType="1"/>
            <a:stCxn id="9221" idx="0"/>
            <a:endCxn id="9224" idx="2"/>
          </p:cNvCxnSpPr>
          <p:nvPr/>
        </p:nvCxnSpPr>
        <p:spPr bwMode="auto">
          <a:xfrm flipV="1">
            <a:off x="2438400" y="3733800"/>
            <a:ext cx="0" cy="457200"/>
          </a:xfrm>
          <a:prstGeom prst="straightConnector1">
            <a:avLst/>
          </a:prstGeom>
          <a:noFill/>
          <a:ln w="9525">
            <a:solidFill>
              <a:schemeClr val="tx1"/>
            </a:solidFill>
            <a:round/>
            <a:headEnd/>
            <a:tailEnd type="triangle" w="med" len="med"/>
          </a:ln>
        </p:spPr>
      </p:cxnSp>
      <p:cxnSp>
        <p:nvCxnSpPr>
          <p:cNvPr id="9234" name="AutoShape 18"/>
          <p:cNvCxnSpPr>
            <a:cxnSpLocks noChangeShapeType="1"/>
            <a:stCxn id="9222" idx="0"/>
            <a:endCxn id="9225" idx="2"/>
          </p:cNvCxnSpPr>
          <p:nvPr/>
        </p:nvCxnSpPr>
        <p:spPr bwMode="auto">
          <a:xfrm flipV="1">
            <a:off x="3810000" y="3733800"/>
            <a:ext cx="0" cy="1828800"/>
          </a:xfrm>
          <a:prstGeom prst="straightConnector1">
            <a:avLst/>
          </a:prstGeom>
          <a:noFill/>
          <a:ln w="9525">
            <a:solidFill>
              <a:schemeClr val="tx1"/>
            </a:solidFill>
            <a:round/>
            <a:headEnd/>
            <a:tailEnd type="triangle" w="med" len="med"/>
          </a:ln>
        </p:spPr>
      </p:cxnSp>
      <p:pic>
        <p:nvPicPr>
          <p:cNvPr id="9242" name="Picture 26" descr="latex-image-1"/>
          <p:cNvPicPr>
            <a:picLocks noChangeAspect="1" noChangeArrowheads="1"/>
          </p:cNvPicPr>
          <p:nvPr/>
        </p:nvPicPr>
        <p:blipFill>
          <a:blip r:embed="rId3"/>
          <a:srcRect/>
          <a:stretch>
            <a:fillRect/>
          </a:stretch>
        </p:blipFill>
        <p:spPr bwMode="auto">
          <a:xfrm>
            <a:off x="876300" y="6019800"/>
            <a:ext cx="419100" cy="330200"/>
          </a:xfrm>
          <a:prstGeom prst="rect">
            <a:avLst/>
          </a:prstGeom>
          <a:noFill/>
        </p:spPr>
      </p:pic>
      <p:pic>
        <p:nvPicPr>
          <p:cNvPr id="9243" name="Picture 27" descr="latex-image-1"/>
          <p:cNvPicPr>
            <a:picLocks noChangeAspect="1" noChangeArrowheads="1"/>
          </p:cNvPicPr>
          <p:nvPr/>
        </p:nvPicPr>
        <p:blipFill>
          <a:blip r:embed="rId4"/>
          <a:srcRect/>
          <a:stretch>
            <a:fillRect/>
          </a:stretch>
        </p:blipFill>
        <p:spPr bwMode="auto">
          <a:xfrm>
            <a:off x="2222500" y="4483100"/>
            <a:ext cx="431800" cy="330200"/>
          </a:xfrm>
          <a:prstGeom prst="rect">
            <a:avLst/>
          </a:prstGeom>
          <a:noFill/>
        </p:spPr>
      </p:pic>
      <p:pic>
        <p:nvPicPr>
          <p:cNvPr id="9244" name="Picture 28" descr="latex-image-1"/>
          <p:cNvPicPr>
            <a:picLocks noChangeAspect="1" noChangeArrowheads="1"/>
          </p:cNvPicPr>
          <p:nvPr/>
        </p:nvPicPr>
        <p:blipFill>
          <a:blip r:embed="rId5"/>
          <a:srcRect/>
          <a:stretch>
            <a:fillRect/>
          </a:stretch>
        </p:blipFill>
        <p:spPr bwMode="auto">
          <a:xfrm>
            <a:off x="3657600" y="5943600"/>
            <a:ext cx="279400" cy="279400"/>
          </a:xfrm>
          <a:prstGeom prst="rect">
            <a:avLst/>
          </a:prstGeom>
          <a:noFill/>
        </p:spPr>
      </p:pic>
      <p:cxnSp>
        <p:nvCxnSpPr>
          <p:cNvPr id="9247" name="AutoShape 31"/>
          <p:cNvCxnSpPr>
            <a:cxnSpLocks noChangeShapeType="1"/>
            <a:stCxn id="0" idx="2"/>
            <a:endCxn id="9223" idx="0"/>
          </p:cNvCxnSpPr>
          <p:nvPr/>
        </p:nvCxnSpPr>
        <p:spPr bwMode="auto">
          <a:xfrm>
            <a:off x="819150" y="2171700"/>
            <a:ext cx="19050" cy="647700"/>
          </a:xfrm>
          <a:prstGeom prst="straightConnector1">
            <a:avLst/>
          </a:prstGeom>
          <a:noFill/>
          <a:ln w="9525">
            <a:solidFill>
              <a:schemeClr val="tx1"/>
            </a:solidFill>
            <a:round/>
            <a:headEnd/>
            <a:tailEnd type="triangle" w="med" len="med"/>
          </a:ln>
        </p:spPr>
      </p:cxnSp>
      <p:pic>
        <p:nvPicPr>
          <p:cNvPr id="9249" name="Picture 33" descr="latex-image-1"/>
          <p:cNvPicPr>
            <a:picLocks noChangeAspect="1" noChangeArrowheads="1"/>
          </p:cNvPicPr>
          <p:nvPr/>
        </p:nvPicPr>
        <p:blipFill>
          <a:blip r:embed="rId6"/>
          <a:srcRect/>
          <a:stretch>
            <a:fillRect/>
          </a:stretch>
        </p:blipFill>
        <p:spPr bwMode="auto">
          <a:xfrm>
            <a:off x="5288963" y="5935663"/>
            <a:ext cx="127000" cy="190500"/>
          </a:xfrm>
          <a:prstGeom prst="rect">
            <a:avLst/>
          </a:prstGeom>
          <a:noFill/>
        </p:spPr>
      </p:pic>
      <p:cxnSp>
        <p:nvCxnSpPr>
          <p:cNvPr id="9251" name="AutoShape 35"/>
          <p:cNvCxnSpPr>
            <a:cxnSpLocks noChangeShapeType="1"/>
            <a:stCxn id="0" idx="2"/>
            <a:endCxn id="9224" idx="0"/>
          </p:cNvCxnSpPr>
          <p:nvPr/>
        </p:nvCxnSpPr>
        <p:spPr bwMode="auto">
          <a:xfrm>
            <a:off x="2425700" y="2171700"/>
            <a:ext cx="12700" cy="647700"/>
          </a:xfrm>
          <a:prstGeom prst="straightConnector1">
            <a:avLst/>
          </a:prstGeom>
          <a:noFill/>
          <a:ln w="9525">
            <a:solidFill>
              <a:schemeClr val="tx1"/>
            </a:solidFill>
            <a:round/>
            <a:headEnd/>
            <a:tailEnd type="triangle" w="med" len="med"/>
          </a:ln>
        </p:spPr>
      </p:cxnSp>
      <p:cxnSp>
        <p:nvCxnSpPr>
          <p:cNvPr id="9252" name="AutoShape 36"/>
          <p:cNvCxnSpPr>
            <a:cxnSpLocks noChangeShapeType="1"/>
            <a:stCxn id="0" idx="2"/>
            <a:endCxn id="9225" idx="0"/>
          </p:cNvCxnSpPr>
          <p:nvPr/>
        </p:nvCxnSpPr>
        <p:spPr bwMode="auto">
          <a:xfrm>
            <a:off x="3797300" y="2095500"/>
            <a:ext cx="12700" cy="723900"/>
          </a:xfrm>
          <a:prstGeom prst="straightConnector1">
            <a:avLst/>
          </a:prstGeom>
          <a:noFill/>
          <a:ln w="9525">
            <a:solidFill>
              <a:schemeClr val="tx1"/>
            </a:solidFill>
            <a:round/>
            <a:headEnd/>
            <a:tailEnd type="triangle" w="med" len="med"/>
          </a:ln>
        </p:spPr>
      </p:cxnSp>
      <p:cxnSp>
        <p:nvCxnSpPr>
          <p:cNvPr id="9260" name="AutoShape 44"/>
          <p:cNvCxnSpPr>
            <a:cxnSpLocks noChangeShapeType="1"/>
          </p:cNvCxnSpPr>
          <p:nvPr/>
        </p:nvCxnSpPr>
        <p:spPr bwMode="auto">
          <a:xfrm flipH="1">
            <a:off x="4267200" y="6019800"/>
            <a:ext cx="838200" cy="38100"/>
          </a:xfrm>
          <a:prstGeom prst="straightConnector1">
            <a:avLst/>
          </a:prstGeom>
          <a:noFill/>
          <a:ln w="9525">
            <a:solidFill>
              <a:schemeClr val="tx1"/>
            </a:solidFill>
            <a:round/>
            <a:headEnd/>
            <a:tailEnd type="triangle" w="med" len="med"/>
          </a:ln>
        </p:spPr>
      </p:cxnSp>
      <p:pic>
        <p:nvPicPr>
          <p:cNvPr id="32" name="Picture 31" descr="latex-image-1.pdf"/>
          <p:cNvPicPr>
            <a:picLocks noChangeAspect="1"/>
          </p:cNvPicPr>
          <p:nvPr/>
        </p:nvPicPr>
        <p:blipFill>
          <a:blip r:embed="rId7"/>
          <a:stretch>
            <a:fillRect/>
          </a:stretch>
        </p:blipFill>
        <p:spPr>
          <a:xfrm>
            <a:off x="693738" y="1866900"/>
            <a:ext cx="304800" cy="266700"/>
          </a:xfrm>
          <a:prstGeom prst="rect">
            <a:avLst/>
          </a:prstGeom>
        </p:spPr>
      </p:pic>
      <p:pic>
        <p:nvPicPr>
          <p:cNvPr id="33" name="Picture 32" descr="latex-image-1.pdf"/>
          <p:cNvPicPr>
            <a:picLocks noChangeAspect="1"/>
          </p:cNvPicPr>
          <p:nvPr/>
        </p:nvPicPr>
        <p:blipFill>
          <a:blip r:embed="rId8"/>
          <a:stretch>
            <a:fillRect/>
          </a:stretch>
        </p:blipFill>
        <p:spPr>
          <a:xfrm>
            <a:off x="2249488" y="1852613"/>
            <a:ext cx="317500" cy="266700"/>
          </a:xfrm>
          <a:prstGeom prst="rect">
            <a:avLst/>
          </a:prstGeom>
        </p:spPr>
      </p:pic>
      <p:pic>
        <p:nvPicPr>
          <p:cNvPr id="34" name="Picture 33" descr="latex-image-1.pdf"/>
          <p:cNvPicPr>
            <a:picLocks noChangeAspect="1"/>
          </p:cNvPicPr>
          <p:nvPr/>
        </p:nvPicPr>
        <p:blipFill>
          <a:blip r:embed="rId9"/>
          <a:stretch>
            <a:fillRect/>
          </a:stretch>
        </p:blipFill>
        <p:spPr>
          <a:xfrm>
            <a:off x="3619500" y="1866900"/>
            <a:ext cx="317500" cy="266700"/>
          </a:xfrm>
          <a:prstGeom prst="rect">
            <a:avLst/>
          </a:prstGeom>
        </p:spPr>
      </p:pic>
      <p:pic>
        <p:nvPicPr>
          <p:cNvPr id="35" name="Picture 34" descr="latex-image-1.pdf"/>
          <p:cNvPicPr>
            <a:picLocks noChangeAspect="1"/>
          </p:cNvPicPr>
          <p:nvPr/>
        </p:nvPicPr>
        <p:blipFill>
          <a:blip r:embed="rId10"/>
          <a:stretch>
            <a:fillRect/>
          </a:stretch>
        </p:blipFill>
        <p:spPr>
          <a:xfrm>
            <a:off x="598488" y="3092450"/>
            <a:ext cx="495300" cy="355600"/>
          </a:xfrm>
          <a:prstGeom prst="rect">
            <a:avLst/>
          </a:prstGeom>
        </p:spPr>
      </p:pic>
      <p:pic>
        <p:nvPicPr>
          <p:cNvPr id="36" name="Picture 35" descr="latex-image-1.pdf"/>
          <p:cNvPicPr>
            <a:picLocks noChangeAspect="1"/>
          </p:cNvPicPr>
          <p:nvPr/>
        </p:nvPicPr>
        <p:blipFill>
          <a:blip r:embed="rId11"/>
          <a:stretch>
            <a:fillRect/>
          </a:stretch>
        </p:blipFill>
        <p:spPr>
          <a:xfrm>
            <a:off x="2184400" y="3106738"/>
            <a:ext cx="508000" cy="355600"/>
          </a:xfrm>
          <a:prstGeom prst="rect">
            <a:avLst/>
          </a:prstGeom>
        </p:spPr>
      </p:pic>
      <p:pic>
        <p:nvPicPr>
          <p:cNvPr id="37" name="Picture 36" descr="latex-image-1.pdf"/>
          <p:cNvPicPr>
            <a:picLocks noChangeAspect="1"/>
          </p:cNvPicPr>
          <p:nvPr/>
        </p:nvPicPr>
        <p:blipFill>
          <a:blip r:embed="rId12"/>
          <a:stretch>
            <a:fillRect/>
          </a:stretch>
        </p:blipFill>
        <p:spPr>
          <a:xfrm>
            <a:off x="3644900" y="3106738"/>
            <a:ext cx="292100" cy="304800"/>
          </a:xfrm>
          <a:prstGeom prst="rect">
            <a:avLst/>
          </a:prstGeom>
        </p:spPr>
      </p:pic>
      <p:pic>
        <p:nvPicPr>
          <p:cNvPr id="39" name="Picture 38" descr="latex-image-1.pdf"/>
          <p:cNvPicPr>
            <a:picLocks noChangeAspect="1"/>
          </p:cNvPicPr>
          <p:nvPr/>
        </p:nvPicPr>
        <p:blipFill>
          <a:blip r:embed="rId13"/>
          <a:stretch>
            <a:fillRect/>
          </a:stretch>
        </p:blipFill>
        <p:spPr>
          <a:xfrm>
            <a:off x="5360988" y="3035300"/>
            <a:ext cx="3467100" cy="1638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a:t>A</a:t>
            </a:r>
            <a:r>
              <a:rPr lang="en-US" dirty="0" smtClean="0"/>
              <a:t> Path Model with Measurement Error</a:t>
            </a:r>
            <a:endParaRPr lang="en-US" dirty="0"/>
          </a:p>
        </p:txBody>
      </p:sp>
      <p:sp>
        <p:nvSpPr>
          <p:cNvPr id="11267" name="Rectangle 3"/>
          <p:cNvSpPr>
            <a:spLocks noGrp="1" noChangeArrowheads="1"/>
          </p:cNvSpPr>
          <p:nvPr>
            <p:ph type="body" idx="1"/>
          </p:nvPr>
        </p:nvSpPr>
        <p:spPr>
          <a:xfrm>
            <a:off x="1466850" y="2332037"/>
            <a:ext cx="8229600" cy="4525963"/>
          </a:xfrm>
        </p:spPr>
        <p:txBody>
          <a:bodyPr/>
          <a:lstStyle/>
          <a:p>
            <a:endParaRPr lang="en-US" dirty="0"/>
          </a:p>
          <a:p>
            <a:endParaRPr lang="en-US" dirty="0"/>
          </a:p>
        </p:txBody>
      </p:sp>
      <p:sp>
        <p:nvSpPr>
          <p:cNvPr id="11268" name="Oval 4"/>
          <p:cNvSpPr>
            <a:spLocks noChangeArrowheads="1"/>
          </p:cNvSpPr>
          <p:nvPr/>
        </p:nvSpPr>
        <p:spPr bwMode="auto">
          <a:xfrm>
            <a:off x="685800" y="5715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69" name="Oval 5"/>
          <p:cNvSpPr>
            <a:spLocks noChangeArrowheads="1"/>
          </p:cNvSpPr>
          <p:nvPr/>
        </p:nvSpPr>
        <p:spPr bwMode="auto">
          <a:xfrm>
            <a:off x="1981200" y="4191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0" name="Oval 6"/>
          <p:cNvSpPr>
            <a:spLocks noChangeArrowheads="1"/>
          </p:cNvSpPr>
          <p:nvPr/>
        </p:nvSpPr>
        <p:spPr bwMode="auto">
          <a:xfrm>
            <a:off x="3352800" y="55626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1" name="Rectangle 7"/>
          <p:cNvSpPr>
            <a:spLocks noChangeArrowheads="1"/>
          </p:cNvSpPr>
          <p:nvPr/>
        </p:nvSpPr>
        <p:spPr bwMode="auto">
          <a:xfrm>
            <a:off x="3810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2" name="Rectangle 8"/>
          <p:cNvSpPr>
            <a:spLocks noChangeArrowheads="1"/>
          </p:cNvSpPr>
          <p:nvPr/>
        </p:nvSpPr>
        <p:spPr bwMode="auto">
          <a:xfrm>
            <a:off x="19812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3" name="Rectangle 9"/>
          <p:cNvSpPr>
            <a:spLocks noChangeArrowheads="1"/>
          </p:cNvSpPr>
          <p:nvPr/>
        </p:nvSpPr>
        <p:spPr bwMode="auto">
          <a:xfrm>
            <a:off x="33528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1275" name="AutoShape 11"/>
          <p:cNvCxnSpPr>
            <a:cxnSpLocks noChangeShapeType="1"/>
            <a:stCxn id="11268" idx="6"/>
            <a:endCxn id="11270" idx="2"/>
          </p:cNvCxnSpPr>
          <p:nvPr/>
        </p:nvCxnSpPr>
        <p:spPr bwMode="auto">
          <a:xfrm flipV="1">
            <a:off x="1600200" y="6019800"/>
            <a:ext cx="1752600" cy="152400"/>
          </a:xfrm>
          <a:prstGeom prst="straightConnector1">
            <a:avLst/>
          </a:prstGeom>
          <a:noFill/>
          <a:ln w="9525">
            <a:solidFill>
              <a:schemeClr val="tx1"/>
            </a:solidFill>
            <a:round/>
            <a:headEnd/>
            <a:tailEnd type="triangle" w="med" len="med"/>
          </a:ln>
        </p:spPr>
      </p:cxnSp>
      <p:cxnSp>
        <p:nvCxnSpPr>
          <p:cNvPr id="11276" name="AutoShape 12"/>
          <p:cNvCxnSpPr>
            <a:cxnSpLocks noChangeShapeType="1"/>
            <a:stCxn id="11269" idx="5"/>
            <a:endCxn id="11270" idx="1"/>
          </p:cNvCxnSpPr>
          <p:nvPr/>
        </p:nvCxnSpPr>
        <p:spPr bwMode="auto">
          <a:xfrm>
            <a:off x="2762250" y="4972050"/>
            <a:ext cx="723900" cy="723900"/>
          </a:xfrm>
          <a:prstGeom prst="straightConnector1">
            <a:avLst/>
          </a:prstGeom>
          <a:noFill/>
          <a:ln w="9525">
            <a:solidFill>
              <a:schemeClr val="tx1"/>
            </a:solidFill>
            <a:round/>
            <a:headEnd/>
            <a:tailEnd type="triangle" w="med" len="med"/>
          </a:ln>
        </p:spPr>
      </p:cxnSp>
      <p:cxnSp>
        <p:nvCxnSpPr>
          <p:cNvPr id="11277" name="AutoShape 13"/>
          <p:cNvCxnSpPr>
            <a:cxnSpLocks noChangeShapeType="1"/>
            <a:stCxn id="11268" idx="1"/>
            <a:endCxn id="11271" idx="2"/>
          </p:cNvCxnSpPr>
          <p:nvPr/>
        </p:nvCxnSpPr>
        <p:spPr bwMode="auto">
          <a:xfrm flipV="1">
            <a:off x="819150" y="3733800"/>
            <a:ext cx="19050" cy="2114550"/>
          </a:xfrm>
          <a:prstGeom prst="straightConnector1">
            <a:avLst/>
          </a:prstGeom>
          <a:noFill/>
          <a:ln w="9525">
            <a:solidFill>
              <a:schemeClr val="tx1"/>
            </a:solidFill>
            <a:round/>
            <a:headEnd/>
            <a:tailEnd type="triangle" w="med" len="med"/>
          </a:ln>
        </p:spPr>
      </p:cxnSp>
      <p:cxnSp>
        <p:nvCxnSpPr>
          <p:cNvPr id="11278" name="AutoShape 14"/>
          <p:cNvCxnSpPr>
            <a:cxnSpLocks noChangeShapeType="1"/>
            <a:stCxn id="11269" idx="0"/>
            <a:endCxn id="11272" idx="2"/>
          </p:cNvCxnSpPr>
          <p:nvPr/>
        </p:nvCxnSpPr>
        <p:spPr bwMode="auto">
          <a:xfrm flipV="1">
            <a:off x="2438400" y="3733800"/>
            <a:ext cx="0" cy="457200"/>
          </a:xfrm>
          <a:prstGeom prst="straightConnector1">
            <a:avLst/>
          </a:prstGeom>
          <a:noFill/>
          <a:ln w="9525">
            <a:solidFill>
              <a:schemeClr val="tx1"/>
            </a:solidFill>
            <a:round/>
            <a:headEnd/>
            <a:tailEnd type="triangle" w="med" len="med"/>
          </a:ln>
        </p:spPr>
      </p:cxnSp>
      <p:cxnSp>
        <p:nvCxnSpPr>
          <p:cNvPr id="11279" name="AutoShape 15"/>
          <p:cNvCxnSpPr>
            <a:cxnSpLocks noChangeShapeType="1"/>
            <a:stCxn id="11270" idx="0"/>
            <a:endCxn id="11273" idx="2"/>
          </p:cNvCxnSpPr>
          <p:nvPr/>
        </p:nvCxnSpPr>
        <p:spPr bwMode="auto">
          <a:xfrm flipV="1">
            <a:off x="3810000" y="3733800"/>
            <a:ext cx="0" cy="1828800"/>
          </a:xfrm>
          <a:prstGeom prst="straightConnector1">
            <a:avLst/>
          </a:prstGeom>
          <a:noFill/>
          <a:ln w="9525">
            <a:solidFill>
              <a:schemeClr val="tx1"/>
            </a:solidFill>
            <a:round/>
            <a:headEnd/>
            <a:tailEnd type="triangle" w="med" len="med"/>
          </a:ln>
        </p:spPr>
      </p:cxnSp>
      <p:cxnSp>
        <p:nvCxnSpPr>
          <p:cNvPr id="11288" name="AutoShape 24"/>
          <p:cNvCxnSpPr>
            <a:cxnSpLocks noChangeShapeType="1"/>
            <a:endCxn id="11271" idx="0"/>
          </p:cNvCxnSpPr>
          <p:nvPr/>
        </p:nvCxnSpPr>
        <p:spPr bwMode="auto">
          <a:xfrm>
            <a:off x="819150" y="2171700"/>
            <a:ext cx="19050" cy="647700"/>
          </a:xfrm>
          <a:prstGeom prst="straightConnector1">
            <a:avLst/>
          </a:prstGeom>
          <a:noFill/>
          <a:ln w="9525">
            <a:solidFill>
              <a:schemeClr val="tx1"/>
            </a:solidFill>
            <a:round/>
            <a:headEnd/>
            <a:tailEnd type="triangle" w="med" len="med"/>
          </a:ln>
        </p:spPr>
      </p:cxnSp>
      <p:cxnSp>
        <p:nvCxnSpPr>
          <p:cNvPr id="11291" name="AutoShape 27"/>
          <p:cNvCxnSpPr>
            <a:cxnSpLocks noChangeShapeType="1"/>
            <a:endCxn id="11272" idx="0"/>
          </p:cNvCxnSpPr>
          <p:nvPr/>
        </p:nvCxnSpPr>
        <p:spPr bwMode="auto">
          <a:xfrm>
            <a:off x="2425700" y="2171700"/>
            <a:ext cx="12700" cy="647700"/>
          </a:xfrm>
          <a:prstGeom prst="straightConnector1">
            <a:avLst/>
          </a:prstGeom>
          <a:noFill/>
          <a:ln w="9525">
            <a:solidFill>
              <a:schemeClr val="tx1"/>
            </a:solidFill>
            <a:round/>
            <a:headEnd/>
            <a:tailEnd type="triangle" w="med" len="med"/>
          </a:ln>
        </p:spPr>
      </p:cxnSp>
      <p:cxnSp>
        <p:nvCxnSpPr>
          <p:cNvPr id="11292" name="AutoShape 28"/>
          <p:cNvCxnSpPr>
            <a:cxnSpLocks noChangeShapeType="1"/>
            <a:endCxn id="11273" idx="0"/>
          </p:cNvCxnSpPr>
          <p:nvPr/>
        </p:nvCxnSpPr>
        <p:spPr bwMode="auto">
          <a:xfrm>
            <a:off x="3797300" y="2095500"/>
            <a:ext cx="12700" cy="723900"/>
          </a:xfrm>
          <a:prstGeom prst="straightConnector1">
            <a:avLst/>
          </a:prstGeom>
          <a:noFill/>
          <a:ln w="9525">
            <a:solidFill>
              <a:schemeClr val="tx1"/>
            </a:solidFill>
            <a:round/>
            <a:headEnd/>
            <a:tailEnd type="triangle" w="med" len="med"/>
          </a:ln>
        </p:spPr>
      </p:cxnSp>
      <p:cxnSp>
        <p:nvCxnSpPr>
          <p:cNvPr id="11293" name="AutoShape 29"/>
          <p:cNvCxnSpPr>
            <a:cxnSpLocks noChangeShapeType="1"/>
            <a:stCxn id="11268" idx="7"/>
            <a:endCxn id="11269" idx="3"/>
          </p:cNvCxnSpPr>
          <p:nvPr/>
        </p:nvCxnSpPr>
        <p:spPr bwMode="auto">
          <a:xfrm flipV="1">
            <a:off x="1466850" y="4972050"/>
            <a:ext cx="647700" cy="876300"/>
          </a:xfrm>
          <a:prstGeom prst="straightConnector1">
            <a:avLst/>
          </a:prstGeom>
          <a:noFill/>
          <a:ln w="9525">
            <a:solidFill>
              <a:schemeClr val="tx1"/>
            </a:solidFill>
            <a:round/>
            <a:headEnd/>
            <a:tailEnd type="triangle" w="med" len="med"/>
          </a:ln>
        </p:spPr>
      </p:cxnSp>
      <p:pic>
        <p:nvPicPr>
          <p:cNvPr id="11297" name="Picture 33" descr="latex-image-1"/>
          <p:cNvPicPr>
            <a:picLocks noChangeAspect="1" noChangeArrowheads="1"/>
          </p:cNvPicPr>
          <p:nvPr/>
        </p:nvPicPr>
        <p:blipFill>
          <a:blip r:embed="rId3"/>
          <a:srcRect/>
          <a:stretch>
            <a:fillRect/>
          </a:stretch>
        </p:blipFill>
        <p:spPr bwMode="auto">
          <a:xfrm>
            <a:off x="952500" y="5986463"/>
            <a:ext cx="342900" cy="279400"/>
          </a:xfrm>
          <a:prstGeom prst="rect">
            <a:avLst/>
          </a:prstGeom>
          <a:noFill/>
        </p:spPr>
      </p:pic>
      <p:pic>
        <p:nvPicPr>
          <p:cNvPr id="11298" name="Picture 34" descr="latex-image-1"/>
          <p:cNvPicPr>
            <a:picLocks noChangeAspect="1" noChangeArrowheads="1"/>
          </p:cNvPicPr>
          <p:nvPr/>
        </p:nvPicPr>
        <p:blipFill>
          <a:blip r:embed="rId4"/>
          <a:srcRect/>
          <a:stretch>
            <a:fillRect/>
          </a:stretch>
        </p:blipFill>
        <p:spPr bwMode="auto">
          <a:xfrm>
            <a:off x="2247900" y="4457700"/>
            <a:ext cx="381000" cy="342900"/>
          </a:xfrm>
          <a:prstGeom prst="rect">
            <a:avLst/>
          </a:prstGeom>
          <a:noFill/>
        </p:spPr>
      </p:pic>
      <p:pic>
        <p:nvPicPr>
          <p:cNvPr id="11299" name="Picture 35" descr="latex-image-1"/>
          <p:cNvPicPr>
            <a:picLocks noChangeAspect="1" noChangeArrowheads="1"/>
          </p:cNvPicPr>
          <p:nvPr/>
        </p:nvPicPr>
        <p:blipFill>
          <a:blip r:embed="rId5"/>
          <a:srcRect/>
          <a:stretch>
            <a:fillRect/>
          </a:stretch>
        </p:blipFill>
        <p:spPr bwMode="auto">
          <a:xfrm>
            <a:off x="3606800" y="5815013"/>
            <a:ext cx="381000" cy="342900"/>
          </a:xfrm>
          <a:prstGeom prst="rect">
            <a:avLst/>
          </a:prstGeom>
          <a:noFill/>
        </p:spPr>
      </p:pic>
      <p:cxnSp>
        <p:nvCxnSpPr>
          <p:cNvPr id="11307" name="AutoShape 43"/>
          <p:cNvCxnSpPr>
            <a:cxnSpLocks noChangeShapeType="1"/>
            <a:endCxn id="11269" idx="4"/>
          </p:cNvCxnSpPr>
          <p:nvPr/>
        </p:nvCxnSpPr>
        <p:spPr bwMode="auto">
          <a:xfrm flipH="1" flipV="1">
            <a:off x="2438400" y="5105400"/>
            <a:ext cx="19050" cy="304800"/>
          </a:xfrm>
          <a:prstGeom prst="straightConnector1">
            <a:avLst/>
          </a:prstGeom>
          <a:noFill/>
          <a:ln w="9525">
            <a:solidFill>
              <a:schemeClr val="tx1"/>
            </a:solidFill>
            <a:round/>
            <a:headEnd/>
            <a:tailEnd type="triangle" w="med" len="med"/>
          </a:ln>
        </p:spPr>
      </p:cxnSp>
      <p:cxnSp>
        <p:nvCxnSpPr>
          <p:cNvPr id="11311" name="AutoShape 47"/>
          <p:cNvCxnSpPr>
            <a:cxnSpLocks noChangeShapeType="1"/>
            <a:endCxn id="11270" idx="6"/>
          </p:cNvCxnSpPr>
          <p:nvPr/>
        </p:nvCxnSpPr>
        <p:spPr bwMode="auto">
          <a:xfrm flipH="1" flipV="1">
            <a:off x="4267200" y="6019800"/>
            <a:ext cx="457200" cy="38100"/>
          </a:xfrm>
          <a:prstGeom prst="straightConnector1">
            <a:avLst/>
          </a:prstGeom>
          <a:noFill/>
          <a:ln w="9525">
            <a:solidFill>
              <a:schemeClr val="tx1"/>
            </a:solidFill>
            <a:round/>
            <a:headEnd/>
            <a:tailEnd type="triangle" w="med" len="med"/>
          </a:ln>
        </p:spPr>
      </p:cxnSp>
      <p:pic>
        <p:nvPicPr>
          <p:cNvPr id="33" name="Picture 32" descr="latex-image-1.pdf"/>
          <p:cNvPicPr>
            <a:picLocks noChangeAspect="1"/>
          </p:cNvPicPr>
          <p:nvPr/>
        </p:nvPicPr>
        <p:blipFill>
          <a:blip r:embed="rId6"/>
          <a:stretch>
            <a:fillRect/>
          </a:stretch>
        </p:blipFill>
        <p:spPr>
          <a:xfrm>
            <a:off x="693738" y="1866900"/>
            <a:ext cx="304800" cy="266700"/>
          </a:xfrm>
          <a:prstGeom prst="rect">
            <a:avLst/>
          </a:prstGeom>
        </p:spPr>
      </p:pic>
      <p:pic>
        <p:nvPicPr>
          <p:cNvPr id="34" name="Picture 33" descr="latex-image-1.pdf"/>
          <p:cNvPicPr>
            <a:picLocks noChangeAspect="1"/>
          </p:cNvPicPr>
          <p:nvPr/>
        </p:nvPicPr>
        <p:blipFill>
          <a:blip r:embed="rId7"/>
          <a:stretch>
            <a:fillRect/>
          </a:stretch>
        </p:blipFill>
        <p:spPr>
          <a:xfrm>
            <a:off x="2249488" y="1852613"/>
            <a:ext cx="317500" cy="266700"/>
          </a:xfrm>
          <a:prstGeom prst="rect">
            <a:avLst/>
          </a:prstGeom>
        </p:spPr>
      </p:pic>
      <p:pic>
        <p:nvPicPr>
          <p:cNvPr id="35" name="Picture 34" descr="latex-image-1.pdf"/>
          <p:cNvPicPr>
            <a:picLocks noChangeAspect="1"/>
          </p:cNvPicPr>
          <p:nvPr/>
        </p:nvPicPr>
        <p:blipFill>
          <a:blip r:embed="rId8"/>
          <a:stretch>
            <a:fillRect/>
          </a:stretch>
        </p:blipFill>
        <p:spPr>
          <a:xfrm>
            <a:off x="3651250" y="1828800"/>
            <a:ext cx="317500" cy="266700"/>
          </a:xfrm>
          <a:prstGeom prst="rect">
            <a:avLst/>
          </a:prstGeom>
        </p:spPr>
      </p:pic>
      <p:pic>
        <p:nvPicPr>
          <p:cNvPr id="39" name="Picture 38" descr="latex-image-1.pdf"/>
          <p:cNvPicPr>
            <a:picLocks noChangeAspect="1"/>
          </p:cNvPicPr>
          <p:nvPr/>
        </p:nvPicPr>
        <p:blipFill>
          <a:blip r:embed="rId9"/>
          <a:stretch>
            <a:fillRect/>
          </a:stretch>
        </p:blipFill>
        <p:spPr>
          <a:xfrm>
            <a:off x="658813" y="3103563"/>
            <a:ext cx="406400" cy="304800"/>
          </a:xfrm>
          <a:prstGeom prst="rect">
            <a:avLst/>
          </a:prstGeom>
        </p:spPr>
      </p:pic>
      <p:pic>
        <p:nvPicPr>
          <p:cNvPr id="40" name="Picture 39" descr="latex-image-1.pdf"/>
          <p:cNvPicPr>
            <a:picLocks noChangeAspect="1"/>
          </p:cNvPicPr>
          <p:nvPr/>
        </p:nvPicPr>
        <p:blipFill>
          <a:blip r:embed="rId10"/>
          <a:stretch>
            <a:fillRect/>
          </a:stretch>
        </p:blipFill>
        <p:spPr>
          <a:xfrm>
            <a:off x="2266950" y="3106738"/>
            <a:ext cx="342900" cy="355600"/>
          </a:xfrm>
          <a:prstGeom prst="rect">
            <a:avLst/>
          </a:prstGeom>
        </p:spPr>
      </p:pic>
      <p:pic>
        <p:nvPicPr>
          <p:cNvPr id="41" name="Picture 40" descr="latex-image-1.pdf"/>
          <p:cNvPicPr>
            <a:picLocks noChangeAspect="1"/>
          </p:cNvPicPr>
          <p:nvPr/>
        </p:nvPicPr>
        <p:blipFill>
          <a:blip r:embed="rId11"/>
          <a:stretch>
            <a:fillRect/>
          </a:stretch>
        </p:blipFill>
        <p:spPr>
          <a:xfrm>
            <a:off x="3603625" y="3106738"/>
            <a:ext cx="355600" cy="355600"/>
          </a:xfrm>
          <a:prstGeom prst="rect">
            <a:avLst/>
          </a:prstGeom>
        </p:spPr>
      </p:pic>
      <p:pic>
        <p:nvPicPr>
          <p:cNvPr id="42" name="Picture 41" descr="latex-image-1.pdf"/>
          <p:cNvPicPr>
            <a:picLocks noChangeAspect="1"/>
          </p:cNvPicPr>
          <p:nvPr/>
        </p:nvPicPr>
        <p:blipFill>
          <a:blip r:embed="rId12"/>
          <a:stretch>
            <a:fillRect/>
          </a:stretch>
        </p:blipFill>
        <p:spPr>
          <a:xfrm>
            <a:off x="2327275" y="5464175"/>
            <a:ext cx="279400" cy="254000"/>
          </a:xfrm>
          <a:prstGeom prst="rect">
            <a:avLst/>
          </a:prstGeom>
        </p:spPr>
      </p:pic>
      <p:pic>
        <p:nvPicPr>
          <p:cNvPr id="43" name="Picture 42" descr="latex-image-1.pdf"/>
          <p:cNvPicPr>
            <a:picLocks noChangeAspect="1"/>
          </p:cNvPicPr>
          <p:nvPr/>
        </p:nvPicPr>
        <p:blipFill>
          <a:blip r:embed="rId13"/>
          <a:stretch>
            <a:fillRect/>
          </a:stretch>
        </p:blipFill>
        <p:spPr>
          <a:xfrm>
            <a:off x="4816475" y="5959475"/>
            <a:ext cx="292100" cy="254000"/>
          </a:xfrm>
          <a:prstGeom prst="rect">
            <a:avLst/>
          </a:prstGeom>
        </p:spPr>
      </p:pic>
      <p:pic>
        <p:nvPicPr>
          <p:cNvPr id="44" name="Picture 43" descr="latex-image-1.pdf"/>
          <p:cNvPicPr>
            <a:picLocks noChangeAspect="1"/>
          </p:cNvPicPr>
          <p:nvPr/>
        </p:nvPicPr>
        <p:blipFill>
          <a:blip r:embed="rId14"/>
          <a:stretch>
            <a:fillRect/>
          </a:stretch>
        </p:blipFill>
        <p:spPr>
          <a:xfrm>
            <a:off x="4724400" y="2616200"/>
            <a:ext cx="4267200" cy="279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A Factor Analysis Model</a:t>
            </a:r>
          </a:p>
        </p:txBody>
      </p:sp>
      <p:sp>
        <p:nvSpPr>
          <p:cNvPr id="14340" name="Rectangle 4"/>
          <p:cNvSpPr>
            <a:spLocks noGrp="1" noChangeArrowheads="1"/>
          </p:cNvSpPr>
          <p:nvPr>
            <p:ph type="body" idx="1"/>
          </p:nvPr>
        </p:nvSpPr>
        <p:spPr/>
        <p:txBody>
          <a:bodyPr/>
          <a:lstStyle/>
          <a:p>
            <a:pPr>
              <a:buFontTx/>
              <a:buNone/>
            </a:pPr>
            <a:r>
              <a:rPr lang="en-US" dirty="0"/>
              <a:t> </a:t>
            </a:r>
          </a:p>
        </p:txBody>
      </p:sp>
      <p:sp>
        <p:nvSpPr>
          <p:cNvPr id="14341" name="Rectangle 5"/>
          <p:cNvSpPr>
            <a:spLocks noChangeArrowheads="1"/>
          </p:cNvSpPr>
          <p:nvPr/>
        </p:nvSpPr>
        <p:spPr bwMode="auto">
          <a:xfrm>
            <a:off x="3048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3" name="Rectangle 7"/>
          <p:cNvSpPr>
            <a:spLocks noChangeArrowheads="1"/>
          </p:cNvSpPr>
          <p:nvPr/>
        </p:nvSpPr>
        <p:spPr bwMode="auto">
          <a:xfrm>
            <a:off x="36576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4" name="Rectangle 8"/>
          <p:cNvSpPr>
            <a:spLocks noChangeArrowheads="1"/>
          </p:cNvSpPr>
          <p:nvPr/>
        </p:nvSpPr>
        <p:spPr bwMode="auto">
          <a:xfrm>
            <a:off x="20574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5" name="Rectangle 9"/>
          <p:cNvSpPr>
            <a:spLocks noChangeArrowheads="1"/>
          </p:cNvSpPr>
          <p:nvPr/>
        </p:nvSpPr>
        <p:spPr bwMode="auto">
          <a:xfrm>
            <a:off x="10668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6" name="Rectangle 10"/>
          <p:cNvSpPr>
            <a:spLocks noChangeArrowheads="1"/>
          </p:cNvSpPr>
          <p:nvPr/>
        </p:nvSpPr>
        <p:spPr bwMode="auto">
          <a:xfrm>
            <a:off x="2971800" y="3048000"/>
            <a:ext cx="6096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4347" name="Text Box 11"/>
          <p:cNvSpPr txBox="1">
            <a:spLocks noChangeArrowheads="1"/>
          </p:cNvSpPr>
          <p:nvPr/>
        </p:nvSpPr>
        <p:spPr bwMode="auto">
          <a:xfrm>
            <a:off x="3810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1</a:t>
            </a:r>
            <a:endParaRPr lang="en-US" sz="2400" dirty="0"/>
          </a:p>
        </p:txBody>
      </p:sp>
      <p:sp>
        <p:nvSpPr>
          <p:cNvPr id="14348" name="Text Box 12"/>
          <p:cNvSpPr txBox="1">
            <a:spLocks noChangeArrowheads="1"/>
          </p:cNvSpPr>
          <p:nvPr/>
        </p:nvSpPr>
        <p:spPr bwMode="auto">
          <a:xfrm>
            <a:off x="10668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2</a:t>
            </a:r>
            <a:endParaRPr lang="en-US" sz="2400" dirty="0"/>
          </a:p>
        </p:txBody>
      </p:sp>
      <p:sp>
        <p:nvSpPr>
          <p:cNvPr id="14349" name="Text Box 13"/>
          <p:cNvSpPr txBox="1">
            <a:spLocks noChangeArrowheads="1"/>
          </p:cNvSpPr>
          <p:nvPr/>
        </p:nvSpPr>
        <p:spPr bwMode="auto">
          <a:xfrm>
            <a:off x="20574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3</a:t>
            </a:r>
            <a:endParaRPr lang="en-US" sz="2400" dirty="0"/>
          </a:p>
        </p:txBody>
      </p:sp>
      <p:sp>
        <p:nvSpPr>
          <p:cNvPr id="14350" name="Text Box 14"/>
          <p:cNvSpPr txBox="1">
            <a:spLocks noChangeArrowheads="1"/>
          </p:cNvSpPr>
          <p:nvPr/>
        </p:nvSpPr>
        <p:spPr bwMode="auto">
          <a:xfrm>
            <a:off x="30480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4</a:t>
            </a:r>
            <a:endParaRPr lang="en-US" sz="2400" dirty="0"/>
          </a:p>
        </p:txBody>
      </p:sp>
      <p:sp>
        <p:nvSpPr>
          <p:cNvPr id="14351" name="Text Box 15"/>
          <p:cNvSpPr txBox="1">
            <a:spLocks noChangeArrowheads="1"/>
          </p:cNvSpPr>
          <p:nvPr/>
        </p:nvSpPr>
        <p:spPr bwMode="auto">
          <a:xfrm>
            <a:off x="3733800" y="3048000"/>
            <a:ext cx="500063" cy="457200"/>
          </a:xfrm>
          <a:prstGeom prst="rect">
            <a:avLst/>
          </a:prstGeom>
          <a:noFill/>
          <a:ln w="9525">
            <a:noFill/>
            <a:miter lim="800000"/>
            <a:headEnd/>
            <a:tailEnd/>
          </a:ln>
        </p:spPr>
        <p:txBody>
          <a:bodyPr wrap="none">
            <a:prstTxWarp prst="textNoShape">
              <a:avLst/>
            </a:prstTxWarp>
            <a:spAutoFit/>
          </a:bodyPr>
          <a:lstStyle/>
          <a:p>
            <a:r>
              <a:rPr lang="en-US" sz="2400" dirty="0"/>
              <a:t>X</a:t>
            </a:r>
            <a:r>
              <a:rPr lang="en-US" sz="2400" baseline="-25000" dirty="0"/>
              <a:t>5</a:t>
            </a:r>
            <a:endParaRPr lang="en-US" sz="2400" dirty="0"/>
          </a:p>
        </p:txBody>
      </p:sp>
      <p:sp>
        <p:nvSpPr>
          <p:cNvPr id="14353" name="Oval 17"/>
          <p:cNvSpPr>
            <a:spLocks noChangeArrowheads="1"/>
          </p:cNvSpPr>
          <p:nvPr/>
        </p:nvSpPr>
        <p:spPr bwMode="auto">
          <a:xfrm>
            <a:off x="1066800" y="5029200"/>
            <a:ext cx="2438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4354" name="Text Box 18"/>
          <p:cNvSpPr txBox="1">
            <a:spLocks noChangeArrowheads="1"/>
          </p:cNvSpPr>
          <p:nvPr/>
        </p:nvSpPr>
        <p:spPr bwMode="auto">
          <a:xfrm>
            <a:off x="1219200" y="5334000"/>
            <a:ext cx="2217738" cy="366713"/>
          </a:xfrm>
          <a:prstGeom prst="rect">
            <a:avLst/>
          </a:prstGeom>
          <a:noFill/>
          <a:ln w="9525">
            <a:noFill/>
            <a:miter lim="800000"/>
            <a:headEnd/>
            <a:tailEnd/>
          </a:ln>
        </p:spPr>
        <p:txBody>
          <a:bodyPr wrap="none">
            <a:prstTxWarp prst="textNoShape">
              <a:avLst/>
            </a:prstTxWarp>
            <a:spAutoFit/>
          </a:bodyPr>
          <a:lstStyle/>
          <a:p>
            <a:r>
              <a:rPr lang="en-US" sz="1800" dirty="0"/>
              <a:t>General Intelligence</a:t>
            </a:r>
          </a:p>
        </p:txBody>
      </p:sp>
      <p:cxnSp>
        <p:nvCxnSpPr>
          <p:cNvPr id="14360" name="AutoShape 24"/>
          <p:cNvCxnSpPr>
            <a:cxnSpLocks noChangeShapeType="1"/>
            <a:stCxn id="14353" idx="2"/>
            <a:endCxn id="14347" idx="2"/>
          </p:cNvCxnSpPr>
          <p:nvPr/>
        </p:nvCxnSpPr>
        <p:spPr bwMode="auto">
          <a:xfrm flipH="1" flipV="1">
            <a:off x="631825" y="3505200"/>
            <a:ext cx="434975" cy="1981200"/>
          </a:xfrm>
          <a:prstGeom prst="straightConnector1">
            <a:avLst/>
          </a:prstGeom>
          <a:noFill/>
          <a:ln w="9525">
            <a:solidFill>
              <a:schemeClr val="tx1"/>
            </a:solidFill>
            <a:round/>
            <a:headEnd/>
            <a:tailEnd type="triangle" w="med" len="med"/>
          </a:ln>
        </p:spPr>
      </p:cxnSp>
      <p:cxnSp>
        <p:nvCxnSpPr>
          <p:cNvPr id="14361" name="AutoShape 25"/>
          <p:cNvCxnSpPr>
            <a:cxnSpLocks noChangeShapeType="1"/>
            <a:stCxn id="14353" idx="1"/>
            <a:endCxn id="14348" idx="2"/>
          </p:cNvCxnSpPr>
          <p:nvPr/>
        </p:nvCxnSpPr>
        <p:spPr bwMode="auto">
          <a:xfrm flipH="1" flipV="1">
            <a:off x="1317625" y="3505200"/>
            <a:ext cx="106363" cy="1657350"/>
          </a:xfrm>
          <a:prstGeom prst="straightConnector1">
            <a:avLst/>
          </a:prstGeom>
          <a:noFill/>
          <a:ln w="9525">
            <a:solidFill>
              <a:schemeClr val="tx1"/>
            </a:solidFill>
            <a:round/>
            <a:headEnd/>
            <a:tailEnd type="triangle" w="med" len="med"/>
          </a:ln>
        </p:spPr>
      </p:cxnSp>
      <p:cxnSp>
        <p:nvCxnSpPr>
          <p:cNvPr id="14362" name="AutoShape 26"/>
          <p:cNvCxnSpPr>
            <a:cxnSpLocks noChangeShapeType="1"/>
            <a:stCxn id="14353" idx="0"/>
            <a:endCxn id="14349" idx="2"/>
          </p:cNvCxnSpPr>
          <p:nvPr/>
        </p:nvCxnSpPr>
        <p:spPr bwMode="auto">
          <a:xfrm flipV="1">
            <a:off x="2286000" y="3505200"/>
            <a:ext cx="22225" cy="1524000"/>
          </a:xfrm>
          <a:prstGeom prst="straightConnector1">
            <a:avLst/>
          </a:prstGeom>
          <a:noFill/>
          <a:ln w="9525">
            <a:solidFill>
              <a:schemeClr val="tx1"/>
            </a:solidFill>
            <a:round/>
            <a:headEnd/>
            <a:tailEnd type="triangle" w="med" len="med"/>
          </a:ln>
        </p:spPr>
      </p:cxnSp>
      <p:cxnSp>
        <p:nvCxnSpPr>
          <p:cNvPr id="14363" name="AutoShape 27"/>
          <p:cNvCxnSpPr>
            <a:cxnSpLocks noChangeShapeType="1"/>
            <a:stCxn id="14353" idx="7"/>
            <a:endCxn id="14350" idx="2"/>
          </p:cNvCxnSpPr>
          <p:nvPr/>
        </p:nvCxnSpPr>
        <p:spPr bwMode="auto">
          <a:xfrm flipV="1">
            <a:off x="3148013" y="3505200"/>
            <a:ext cx="150812" cy="1657350"/>
          </a:xfrm>
          <a:prstGeom prst="straightConnector1">
            <a:avLst/>
          </a:prstGeom>
          <a:noFill/>
          <a:ln w="9525">
            <a:solidFill>
              <a:schemeClr val="tx1"/>
            </a:solidFill>
            <a:round/>
            <a:headEnd/>
            <a:tailEnd type="triangle" w="med" len="med"/>
          </a:ln>
        </p:spPr>
      </p:cxnSp>
      <p:cxnSp>
        <p:nvCxnSpPr>
          <p:cNvPr id="14364" name="AutoShape 28"/>
          <p:cNvCxnSpPr>
            <a:cxnSpLocks noChangeShapeType="1"/>
            <a:stCxn id="14353" idx="6"/>
            <a:endCxn id="14351" idx="2"/>
          </p:cNvCxnSpPr>
          <p:nvPr/>
        </p:nvCxnSpPr>
        <p:spPr bwMode="auto">
          <a:xfrm flipV="1">
            <a:off x="3505200" y="3505200"/>
            <a:ext cx="479425" cy="1981200"/>
          </a:xfrm>
          <a:prstGeom prst="straightConnector1">
            <a:avLst/>
          </a:prstGeom>
          <a:noFill/>
          <a:ln w="9525">
            <a:solidFill>
              <a:schemeClr val="tx1"/>
            </a:solidFill>
            <a:round/>
            <a:headEnd/>
            <a:tailEnd type="triangle" w="med" len="med"/>
          </a:ln>
        </p:spPr>
      </p:cxnSp>
      <p:sp>
        <p:nvSpPr>
          <p:cNvPr id="14365" name="Text Box 29"/>
          <p:cNvSpPr txBox="1">
            <a:spLocks noChangeArrowheads="1"/>
          </p:cNvSpPr>
          <p:nvPr/>
        </p:nvSpPr>
        <p:spPr bwMode="auto">
          <a:xfrm>
            <a:off x="381000" y="2133600"/>
            <a:ext cx="457200" cy="396875"/>
          </a:xfrm>
          <a:prstGeom prst="rect">
            <a:avLst/>
          </a:prstGeom>
          <a:noFill/>
          <a:ln w="9525">
            <a:noFill/>
            <a:miter lim="800000"/>
            <a:headEnd/>
            <a:tailEnd/>
          </a:ln>
        </p:spPr>
        <p:txBody>
          <a:bodyPr>
            <a:prstTxWarp prst="textNoShape">
              <a:avLst/>
            </a:prstTxWarp>
            <a:spAutoFit/>
          </a:bodyPr>
          <a:lstStyle/>
          <a:p>
            <a:r>
              <a:rPr lang="en-US" dirty="0"/>
              <a:t>e</a:t>
            </a:r>
            <a:r>
              <a:rPr lang="en-US" baseline="-25000" dirty="0"/>
              <a:t>1</a:t>
            </a:r>
            <a:endParaRPr lang="en-US" sz="2400" dirty="0"/>
          </a:p>
        </p:txBody>
      </p:sp>
      <p:sp>
        <p:nvSpPr>
          <p:cNvPr id="14372" name="Rectangle 36"/>
          <p:cNvSpPr>
            <a:spLocks noChangeArrowheads="1"/>
          </p:cNvSpPr>
          <p:nvPr/>
        </p:nvSpPr>
        <p:spPr bwMode="auto">
          <a:xfrm>
            <a:off x="11430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2</a:t>
            </a:r>
            <a:endParaRPr lang="en-US" sz="1800" dirty="0"/>
          </a:p>
        </p:txBody>
      </p:sp>
      <p:sp>
        <p:nvSpPr>
          <p:cNvPr id="14373" name="Rectangle 37"/>
          <p:cNvSpPr>
            <a:spLocks noChangeArrowheads="1"/>
          </p:cNvSpPr>
          <p:nvPr/>
        </p:nvSpPr>
        <p:spPr bwMode="auto">
          <a:xfrm>
            <a:off x="21336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3</a:t>
            </a:r>
            <a:endParaRPr lang="en-US" sz="1800" dirty="0"/>
          </a:p>
        </p:txBody>
      </p:sp>
      <p:sp>
        <p:nvSpPr>
          <p:cNvPr id="14374" name="Rectangle 38"/>
          <p:cNvSpPr>
            <a:spLocks noChangeArrowheads="1"/>
          </p:cNvSpPr>
          <p:nvPr/>
        </p:nvSpPr>
        <p:spPr bwMode="auto">
          <a:xfrm>
            <a:off x="31242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4</a:t>
            </a:r>
            <a:endParaRPr lang="en-US" sz="1800" dirty="0"/>
          </a:p>
        </p:txBody>
      </p:sp>
      <p:sp>
        <p:nvSpPr>
          <p:cNvPr id="14375" name="Rectangle 39"/>
          <p:cNvSpPr>
            <a:spLocks noChangeArrowheads="1"/>
          </p:cNvSpPr>
          <p:nvPr/>
        </p:nvSpPr>
        <p:spPr bwMode="auto">
          <a:xfrm>
            <a:off x="3810000" y="2133600"/>
            <a:ext cx="417513" cy="396875"/>
          </a:xfrm>
          <a:prstGeom prst="rect">
            <a:avLst/>
          </a:prstGeom>
          <a:noFill/>
          <a:ln w="9525">
            <a:noFill/>
            <a:miter lim="800000"/>
            <a:headEnd/>
            <a:tailEnd/>
          </a:ln>
        </p:spPr>
        <p:txBody>
          <a:bodyPr wrap="none">
            <a:prstTxWarp prst="textNoShape">
              <a:avLst/>
            </a:prstTxWarp>
            <a:spAutoFit/>
          </a:bodyPr>
          <a:lstStyle/>
          <a:p>
            <a:r>
              <a:rPr lang="en-US" dirty="0"/>
              <a:t>e</a:t>
            </a:r>
            <a:r>
              <a:rPr lang="en-US" baseline="-25000" dirty="0"/>
              <a:t>5</a:t>
            </a:r>
            <a:endParaRPr lang="en-US" sz="1800" dirty="0"/>
          </a:p>
        </p:txBody>
      </p:sp>
      <p:cxnSp>
        <p:nvCxnSpPr>
          <p:cNvPr id="14376" name="AutoShape 40"/>
          <p:cNvCxnSpPr>
            <a:cxnSpLocks noChangeShapeType="1"/>
            <a:stCxn id="14365" idx="2"/>
            <a:endCxn id="14347" idx="0"/>
          </p:cNvCxnSpPr>
          <p:nvPr/>
        </p:nvCxnSpPr>
        <p:spPr bwMode="auto">
          <a:xfrm>
            <a:off x="609600" y="2530475"/>
            <a:ext cx="22225" cy="517525"/>
          </a:xfrm>
          <a:prstGeom prst="straightConnector1">
            <a:avLst/>
          </a:prstGeom>
          <a:noFill/>
          <a:ln w="9525">
            <a:solidFill>
              <a:schemeClr val="tx1"/>
            </a:solidFill>
            <a:round/>
            <a:headEnd/>
            <a:tailEnd type="triangle" w="med" len="med"/>
          </a:ln>
        </p:spPr>
      </p:cxnSp>
      <p:cxnSp>
        <p:nvCxnSpPr>
          <p:cNvPr id="14378" name="AutoShape 42"/>
          <p:cNvCxnSpPr>
            <a:cxnSpLocks noChangeShapeType="1"/>
            <a:stCxn id="14372" idx="2"/>
            <a:endCxn id="14348" idx="0"/>
          </p:cNvCxnSpPr>
          <p:nvPr/>
        </p:nvCxnSpPr>
        <p:spPr bwMode="auto">
          <a:xfrm flipH="1">
            <a:off x="1317625" y="2530475"/>
            <a:ext cx="34925" cy="517525"/>
          </a:xfrm>
          <a:prstGeom prst="straightConnector1">
            <a:avLst/>
          </a:prstGeom>
          <a:noFill/>
          <a:ln w="9525">
            <a:solidFill>
              <a:schemeClr val="tx1"/>
            </a:solidFill>
            <a:round/>
            <a:headEnd/>
            <a:tailEnd type="triangle" w="med" len="med"/>
          </a:ln>
        </p:spPr>
      </p:cxnSp>
      <p:cxnSp>
        <p:nvCxnSpPr>
          <p:cNvPr id="14380" name="AutoShape 44"/>
          <p:cNvCxnSpPr>
            <a:cxnSpLocks noChangeShapeType="1"/>
            <a:stCxn id="14373" idx="2"/>
            <a:endCxn id="14349" idx="0"/>
          </p:cNvCxnSpPr>
          <p:nvPr/>
        </p:nvCxnSpPr>
        <p:spPr bwMode="auto">
          <a:xfrm flipH="1">
            <a:off x="2308225" y="2530475"/>
            <a:ext cx="34925" cy="517525"/>
          </a:xfrm>
          <a:prstGeom prst="straightConnector1">
            <a:avLst/>
          </a:prstGeom>
          <a:noFill/>
          <a:ln w="9525">
            <a:solidFill>
              <a:schemeClr val="tx1"/>
            </a:solidFill>
            <a:round/>
            <a:headEnd/>
            <a:tailEnd type="triangle" w="med" len="med"/>
          </a:ln>
        </p:spPr>
      </p:cxnSp>
      <p:cxnSp>
        <p:nvCxnSpPr>
          <p:cNvPr id="14382" name="AutoShape 46"/>
          <p:cNvCxnSpPr>
            <a:cxnSpLocks noChangeShapeType="1"/>
            <a:stCxn id="14374" idx="2"/>
            <a:endCxn id="14350" idx="0"/>
          </p:cNvCxnSpPr>
          <p:nvPr/>
        </p:nvCxnSpPr>
        <p:spPr bwMode="auto">
          <a:xfrm flipH="1">
            <a:off x="3298825" y="2530475"/>
            <a:ext cx="34925" cy="517525"/>
          </a:xfrm>
          <a:prstGeom prst="straightConnector1">
            <a:avLst/>
          </a:prstGeom>
          <a:noFill/>
          <a:ln w="9525">
            <a:solidFill>
              <a:schemeClr val="tx1"/>
            </a:solidFill>
            <a:round/>
            <a:headEnd/>
            <a:tailEnd type="triangle" w="med" len="med"/>
          </a:ln>
        </p:spPr>
      </p:cxnSp>
      <p:cxnSp>
        <p:nvCxnSpPr>
          <p:cNvPr id="14383" name="AutoShape 47"/>
          <p:cNvCxnSpPr>
            <a:cxnSpLocks noChangeShapeType="1"/>
            <a:stCxn id="14375" idx="2"/>
            <a:endCxn id="14351" idx="0"/>
          </p:cNvCxnSpPr>
          <p:nvPr/>
        </p:nvCxnSpPr>
        <p:spPr bwMode="auto">
          <a:xfrm flipH="1">
            <a:off x="3984625" y="2530475"/>
            <a:ext cx="34925" cy="517525"/>
          </a:xfrm>
          <a:prstGeom prst="straightConnector1">
            <a:avLst/>
          </a:prstGeom>
          <a:noFill/>
          <a:ln w="9525">
            <a:solidFill>
              <a:schemeClr val="tx1"/>
            </a:solidFill>
            <a:round/>
            <a:headEnd/>
            <a:tailEnd type="triangle" w="med" len="med"/>
          </a:ln>
        </p:spPr>
      </p:cxnSp>
      <p:pic>
        <p:nvPicPr>
          <p:cNvPr id="14385" name="Picture 49" descr="latex-image-1"/>
          <p:cNvPicPr>
            <a:picLocks noChangeAspect="1" noChangeArrowheads="1"/>
          </p:cNvPicPr>
          <p:nvPr/>
        </p:nvPicPr>
        <p:blipFill>
          <a:blip r:embed="rId3"/>
          <a:srcRect/>
          <a:stretch>
            <a:fillRect/>
          </a:stretch>
        </p:blipFill>
        <p:spPr bwMode="auto">
          <a:xfrm>
            <a:off x="5410200" y="2438400"/>
            <a:ext cx="2438400" cy="261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A Longitudinal Model</a:t>
            </a:r>
          </a:p>
        </p:txBody>
      </p:sp>
      <p:sp>
        <p:nvSpPr>
          <p:cNvPr id="37891" name="Rectangle 3"/>
          <p:cNvSpPr>
            <a:spLocks noGrp="1" noChangeArrowheads="1"/>
          </p:cNvSpPr>
          <p:nvPr>
            <p:ph type="body" idx="1"/>
          </p:nvPr>
        </p:nvSpPr>
        <p:spPr>
          <a:xfrm>
            <a:off x="593725" y="1874838"/>
            <a:ext cx="7772400" cy="4114800"/>
          </a:xfrm>
        </p:spPr>
        <p:txBody>
          <a:bodyPr/>
          <a:lstStyle/>
          <a:p>
            <a:pPr>
              <a:buFontTx/>
              <a:buNone/>
            </a:pPr>
            <a:r>
              <a:rPr lang="en-US" dirty="0"/>
              <a:t> </a:t>
            </a:r>
          </a:p>
        </p:txBody>
      </p:sp>
      <p:sp>
        <p:nvSpPr>
          <p:cNvPr id="37892" name="Oval 4"/>
          <p:cNvSpPr>
            <a:spLocks noChangeAspect="1" noChangeArrowheads="1"/>
          </p:cNvSpPr>
          <p:nvPr/>
        </p:nvSpPr>
        <p:spPr bwMode="auto">
          <a:xfrm>
            <a:off x="15081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893" name="Oval 5"/>
          <p:cNvSpPr>
            <a:spLocks noChangeAspect="1" noChangeArrowheads="1"/>
          </p:cNvSpPr>
          <p:nvPr/>
        </p:nvSpPr>
        <p:spPr bwMode="auto">
          <a:xfrm>
            <a:off x="15081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01" name="Rectangle 13"/>
          <p:cNvSpPr>
            <a:spLocks noChangeAspect="1" noChangeArrowheads="1"/>
          </p:cNvSpPr>
          <p:nvPr/>
        </p:nvSpPr>
        <p:spPr bwMode="auto">
          <a:xfrm>
            <a:off x="1203325" y="55324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02" name="Rectangle 14"/>
          <p:cNvSpPr>
            <a:spLocks noChangeAspect="1" noChangeArrowheads="1"/>
          </p:cNvSpPr>
          <p:nvPr/>
        </p:nvSpPr>
        <p:spPr bwMode="auto">
          <a:xfrm>
            <a:off x="1965325" y="55324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07" name="Rectangle 19"/>
          <p:cNvSpPr>
            <a:spLocks noChangeAspect="1" noChangeArrowheads="1"/>
          </p:cNvSpPr>
          <p:nvPr/>
        </p:nvSpPr>
        <p:spPr bwMode="auto">
          <a:xfrm>
            <a:off x="1965325" y="19510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08" name="Rectangle 20"/>
          <p:cNvSpPr>
            <a:spLocks noChangeAspect="1" noChangeArrowheads="1"/>
          </p:cNvSpPr>
          <p:nvPr/>
        </p:nvSpPr>
        <p:spPr bwMode="auto">
          <a:xfrm>
            <a:off x="1203325" y="19510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09" name="AutoShape 21"/>
          <p:cNvCxnSpPr>
            <a:cxnSpLocks noChangeShapeType="1"/>
            <a:stCxn id="37892" idx="0"/>
            <a:endCxn id="37893" idx="4"/>
          </p:cNvCxnSpPr>
          <p:nvPr/>
        </p:nvCxnSpPr>
        <p:spPr bwMode="auto">
          <a:xfrm flipV="1">
            <a:off x="1828800" y="3581400"/>
            <a:ext cx="0" cy="808038"/>
          </a:xfrm>
          <a:prstGeom prst="straightConnector1">
            <a:avLst/>
          </a:prstGeom>
          <a:noFill/>
          <a:ln w="9525">
            <a:solidFill>
              <a:schemeClr val="tx1"/>
            </a:solidFill>
            <a:round/>
            <a:headEnd/>
            <a:tailEnd type="triangle" w="med" len="med"/>
          </a:ln>
        </p:spPr>
      </p:cxnSp>
      <p:cxnSp>
        <p:nvCxnSpPr>
          <p:cNvPr id="37910" name="AutoShape 22"/>
          <p:cNvCxnSpPr>
            <a:cxnSpLocks noChangeShapeType="1"/>
            <a:stCxn id="37893" idx="1"/>
            <a:endCxn id="37908" idx="2"/>
          </p:cNvCxnSpPr>
          <p:nvPr/>
        </p:nvCxnSpPr>
        <p:spPr bwMode="auto">
          <a:xfrm flipH="1" flipV="1">
            <a:off x="1431925" y="2408238"/>
            <a:ext cx="169863" cy="627062"/>
          </a:xfrm>
          <a:prstGeom prst="straightConnector1">
            <a:avLst/>
          </a:prstGeom>
          <a:noFill/>
          <a:ln w="9525">
            <a:solidFill>
              <a:schemeClr val="tx1"/>
            </a:solidFill>
            <a:round/>
            <a:headEnd/>
            <a:tailEnd type="triangle" w="med" len="med"/>
          </a:ln>
        </p:spPr>
      </p:cxnSp>
      <p:cxnSp>
        <p:nvCxnSpPr>
          <p:cNvPr id="37911" name="AutoShape 23"/>
          <p:cNvCxnSpPr>
            <a:cxnSpLocks noChangeShapeType="1"/>
            <a:stCxn id="37893" idx="7"/>
            <a:endCxn id="37907" idx="2"/>
          </p:cNvCxnSpPr>
          <p:nvPr/>
        </p:nvCxnSpPr>
        <p:spPr bwMode="auto">
          <a:xfrm flipV="1">
            <a:off x="2054225" y="2408238"/>
            <a:ext cx="139700" cy="627062"/>
          </a:xfrm>
          <a:prstGeom prst="straightConnector1">
            <a:avLst/>
          </a:prstGeom>
          <a:noFill/>
          <a:ln w="9525">
            <a:solidFill>
              <a:schemeClr val="tx1"/>
            </a:solidFill>
            <a:round/>
            <a:headEnd/>
            <a:tailEnd type="triangle" w="med" len="med"/>
          </a:ln>
        </p:spPr>
      </p:cxnSp>
      <p:cxnSp>
        <p:nvCxnSpPr>
          <p:cNvPr id="37912" name="AutoShape 24"/>
          <p:cNvCxnSpPr>
            <a:cxnSpLocks noChangeShapeType="1"/>
            <a:stCxn id="37892" idx="3"/>
            <a:endCxn id="37901" idx="0"/>
          </p:cNvCxnSpPr>
          <p:nvPr/>
        </p:nvCxnSpPr>
        <p:spPr bwMode="auto">
          <a:xfrm flipH="1">
            <a:off x="1431925" y="4935538"/>
            <a:ext cx="169863" cy="596900"/>
          </a:xfrm>
          <a:prstGeom prst="straightConnector1">
            <a:avLst/>
          </a:prstGeom>
          <a:noFill/>
          <a:ln w="9525">
            <a:solidFill>
              <a:schemeClr val="tx1"/>
            </a:solidFill>
            <a:round/>
            <a:headEnd/>
            <a:tailEnd type="triangle" w="med" len="med"/>
          </a:ln>
        </p:spPr>
      </p:cxnSp>
      <p:cxnSp>
        <p:nvCxnSpPr>
          <p:cNvPr id="37913" name="AutoShape 25"/>
          <p:cNvCxnSpPr>
            <a:cxnSpLocks noChangeShapeType="1"/>
            <a:stCxn id="37892" idx="5"/>
            <a:endCxn id="37902" idx="0"/>
          </p:cNvCxnSpPr>
          <p:nvPr/>
        </p:nvCxnSpPr>
        <p:spPr bwMode="auto">
          <a:xfrm>
            <a:off x="2054225" y="4935538"/>
            <a:ext cx="139700" cy="596900"/>
          </a:xfrm>
          <a:prstGeom prst="straightConnector1">
            <a:avLst/>
          </a:prstGeom>
          <a:noFill/>
          <a:ln w="9525">
            <a:solidFill>
              <a:schemeClr val="tx1"/>
            </a:solidFill>
            <a:round/>
            <a:headEnd/>
            <a:tailEnd type="triangle" w="med" len="med"/>
          </a:ln>
        </p:spPr>
      </p:cxnSp>
      <p:sp>
        <p:nvSpPr>
          <p:cNvPr id="37914" name="Oval 26"/>
          <p:cNvSpPr>
            <a:spLocks noChangeAspect="1" noChangeArrowheads="1"/>
          </p:cNvSpPr>
          <p:nvPr/>
        </p:nvSpPr>
        <p:spPr bwMode="auto">
          <a:xfrm>
            <a:off x="33369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15" name="Oval 27"/>
          <p:cNvSpPr>
            <a:spLocks noChangeAspect="1" noChangeArrowheads="1"/>
          </p:cNvSpPr>
          <p:nvPr/>
        </p:nvSpPr>
        <p:spPr bwMode="auto">
          <a:xfrm>
            <a:off x="33369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16" name="Rectangle 28"/>
          <p:cNvSpPr>
            <a:spLocks noChangeAspect="1" noChangeArrowheads="1"/>
          </p:cNvSpPr>
          <p:nvPr/>
        </p:nvSpPr>
        <p:spPr bwMode="auto">
          <a:xfrm>
            <a:off x="30321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17" name="Rectangle 29"/>
          <p:cNvSpPr>
            <a:spLocks noChangeAspect="1" noChangeArrowheads="1"/>
          </p:cNvSpPr>
          <p:nvPr/>
        </p:nvSpPr>
        <p:spPr bwMode="auto">
          <a:xfrm>
            <a:off x="37941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18" name="Rectangle 30"/>
          <p:cNvSpPr>
            <a:spLocks noChangeAspect="1" noChangeArrowheads="1"/>
          </p:cNvSpPr>
          <p:nvPr/>
        </p:nvSpPr>
        <p:spPr bwMode="auto">
          <a:xfrm>
            <a:off x="37941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19" name="Rectangle 31"/>
          <p:cNvSpPr>
            <a:spLocks noChangeAspect="1" noChangeArrowheads="1"/>
          </p:cNvSpPr>
          <p:nvPr/>
        </p:nvSpPr>
        <p:spPr bwMode="auto">
          <a:xfrm>
            <a:off x="30321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20" name="AutoShape 32"/>
          <p:cNvCxnSpPr>
            <a:cxnSpLocks noChangeShapeType="1"/>
            <a:stCxn id="37914" idx="0"/>
            <a:endCxn id="37915" idx="4"/>
          </p:cNvCxnSpPr>
          <p:nvPr/>
        </p:nvCxnSpPr>
        <p:spPr bwMode="auto">
          <a:xfrm flipV="1">
            <a:off x="3657600" y="3581400"/>
            <a:ext cx="0" cy="808038"/>
          </a:xfrm>
          <a:prstGeom prst="straightConnector1">
            <a:avLst/>
          </a:prstGeom>
          <a:noFill/>
          <a:ln w="9525">
            <a:solidFill>
              <a:schemeClr val="tx1"/>
            </a:solidFill>
            <a:round/>
            <a:headEnd/>
            <a:tailEnd type="triangle" w="med" len="med"/>
          </a:ln>
        </p:spPr>
      </p:cxnSp>
      <p:cxnSp>
        <p:nvCxnSpPr>
          <p:cNvPr id="37921" name="AutoShape 33"/>
          <p:cNvCxnSpPr>
            <a:cxnSpLocks noChangeShapeType="1"/>
            <a:stCxn id="37915" idx="1"/>
            <a:endCxn id="37919" idx="2"/>
          </p:cNvCxnSpPr>
          <p:nvPr/>
        </p:nvCxnSpPr>
        <p:spPr bwMode="auto">
          <a:xfrm flipH="1" flipV="1">
            <a:off x="3260725" y="2484438"/>
            <a:ext cx="169863" cy="550862"/>
          </a:xfrm>
          <a:prstGeom prst="straightConnector1">
            <a:avLst/>
          </a:prstGeom>
          <a:noFill/>
          <a:ln w="9525">
            <a:solidFill>
              <a:schemeClr val="tx1"/>
            </a:solidFill>
            <a:round/>
            <a:headEnd/>
            <a:tailEnd type="triangle" w="med" len="med"/>
          </a:ln>
        </p:spPr>
      </p:cxnSp>
      <p:cxnSp>
        <p:nvCxnSpPr>
          <p:cNvPr id="37922" name="AutoShape 34"/>
          <p:cNvCxnSpPr>
            <a:cxnSpLocks noChangeShapeType="1"/>
            <a:stCxn id="37915" idx="7"/>
            <a:endCxn id="37918" idx="2"/>
          </p:cNvCxnSpPr>
          <p:nvPr/>
        </p:nvCxnSpPr>
        <p:spPr bwMode="auto">
          <a:xfrm flipV="1">
            <a:off x="3883025" y="2484438"/>
            <a:ext cx="139700" cy="550862"/>
          </a:xfrm>
          <a:prstGeom prst="straightConnector1">
            <a:avLst/>
          </a:prstGeom>
          <a:noFill/>
          <a:ln w="9525">
            <a:solidFill>
              <a:schemeClr val="tx1"/>
            </a:solidFill>
            <a:round/>
            <a:headEnd/>
            <a:tailEnd type="triangle" w="med" len="med"/>
          </a:ln>
        </p:spPr>
      </p:cxnSp>
      <p:cxnSp>
        <p:nvCxnSpPr>
          <p:cNvPr id="37923" name="AutoShape 35"/>
          <p:cNvCxnSpPr>
            <a:cxnSpLocks noChangeShapeType="1"/>
            <a:stCxn id="37914" idx="3"/>
            <a:endCxn id="37916" idx="0"/>
          </p:cNvCxnSpPr>
          <p:nvPr/>
        </p:nvCxnSpPr>
        <p:spPr bwMode="auto">
          <a:xfrm flipH="1">
            <a:off x="3260725" y="4935538"/>
            <a:ext cx="169863" cy="673100"/>
          </a:xfrm>
          <a:prstGeom prst="straightConnector1">
            <a:avLst/>
          </a:prstGeom>
          <a:noFill/>
          <a:ln w="9525">
            <a:solidFill>
              <a:schemeClr val="tx1"/>
            </a:solidFill>
            <a:round/>
            <a:headEnd/>
            <a:tailEnd type="triangle" w="med" len="med"/>
          </a:ln>
        </p:spPr>
      </p:cxnSp>
      <p:cxnSp>
        <p:nvCxnSpPr>
          <p:cNvPr id="37924" name="AutoShape 36"/>
          <p:cNvCxnSpPr>
            <a:cxnSpLocks noChangeShapeType="1"/>
            <a:stCxn id="37914" idx="5"/>
            <a:endCxn id="37917" idx="0"/>
          </p:cNvCxnSpPr>
          <p:nvPr/>
        </p:nvCxnSpPr>
        <p:spPr bwMode="auto">
          <a:xfrm>
            <a:off x="3883025" y="4935538"/>
            <a:ext cx="139700" cy="673100"/>
          </a:xfrm>
          <a:prstGeom prst="straightConnector1">
            <a:avLst/>
          </a:prstGeom>
          <a:noFill/>
          <a:ln w="9525">
            <a:solidFill>
              <a:schemeClr val="tx1"/>
            </a:solidFill>
            <a:round/>
            <a:headEnd/>
            <a:tailEnd type="triangle" w="med" len="med"/>
          </a:ln>
        </p:spPr>
      </p:cxnSp>
      <p:sp>
        <p:nvSpPr>
          <p:cNvPr id="37925" name="Oval 37"/>
          <p:cNvSpPr>
            <a:spLocks noChangeAspect="1" noChangeArrowheads="1"/>
          </p:cNvSpPr>
          <p:nvPr/>
        </p:nvSpPr>
        <p:spPr bwMode="auto">
          <a:xfrm>
            <a:off x="51657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26" name="Oval 38"/>
          <p:cNvSpPr>
            <a:spLocks noChangeAspect="1" noChangeArrowheads="1"/>
          </p:cNvSpPr>
          <p:nvPr/>
        </p:nvSpPr>
        <p:spPr bwMode="auto">
          <a:xfrm>
            <a:off x="51657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27" name="Rectangle 39"/>
          <p:cNvSpPr>
            <a:spLocks noChangeAspect="1" noChangeArrowheads="1"/>
          </p:cNvSpPr>
          <p:nvPr/>
        </p:nvSpPr>
        <p:spPr bwMode="auto">
          <a:xfrm>
            <a:off x="48482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28" name="Rectangle 40"/>
          <p:cNvSpPr>
            <a:spLocks noChangeAspect="1" noChangeArrowheads="1"/>
          </p:cNvSpPr>
          <p:nvPr/>
        </p:nvSpPr>
        <p:spPr bwMode="auto">
          <a:xfrm>
            <a:off x="5610225" y="56086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29" name="Rectangle 41"/>
          <p:cNvSpPr>
            <a:spLocks noChangeAspect="1" noChangeArrowheads="1"/>
          </p:cNvSpPr>
          <p:nvPr/>
        </p:nvSpPr>
        <p:spPr bwMode="auto">
          <a:xfrm>
            <a:off x="56102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30" name="Rectangle 42"/>
          <p:cNvSpPr>
            <a:spLocks noChangeAspect="1" noChangeArrowheads="1"/>
          </p:cNvSpPr>
          <p:nvPr/>
        </p:nvSpPr>
        <p:spPr bwMode="auto">
          <a:xfrm>
            <a:off x="4848225" y="2027238"/>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31" name="AutoShape 43"/>
          <p:cNvCxnSpPr>
            <a:cxnSpLocks noChangeShapeType="1"/>
            <a:stCxn id="37925" idx="0"/>
            <a:endCxn id="37926" idx="4"/>
          </p:cNvCxnSpPr>
          <p:nvPr/>
        </p:nvCxnSpPr>
        <p:spPr bwMode="auto">
          <a:xfrm flipV="1">
            <a:off x="5486400" y="3581400"/>
            <a:ext cx="0" cy="808038"/>
          </a:xfrm>
          <a:prstGeom prst="straightConnector1">
            <a:avLst/>
          </a:prstGeom>
          <a:noFill/>
          <a:ln w="9525">
            <a:solidFill>
              <a:schemeClr val="tx1"/>
            </a:solidFill>
            <a:round/>
            <a:headEnd/>
            <a:tailEnd type="triangle" w="med" len="med"/>
          </a:ln>
        </p:spPr>
      </p:cxnSp>
      <p:cxnSp>
        <p:nvCxnSpPr>
          <p:cNvPr id="37932" name="AutoShape 44"/>
          <p:cNvCxnSpPr>
            <a:cxnSpLocks noChangeShapeType="1"/>
            <a:stCxn id="37926" idx="1"/>
            <a:endCxn id="37930" idx="2"/>
          </p:cNvCxnSpPr>
          <p:nvPr/>
        </p:nvCxnSpPr>
        <p:spPr bwMode="auto">
          <a:xfrm flipH="1" flipV="1">
            <a:off x="5076825" y="2484438"/>
            <a:ext cx="182563" cy="550862"/>
          </a:xfrm>
          <a:prstGeom prst="straightConnector1">
            <a:avLst/>
          </a:prstGeom>
          <a:noFill/>
          <a:ln w="9525">
            <a:solidFill>
              <a:schemeClr val="tx1"/>
            </a:solidFill>
            <a:round/>
            <a:headEnd/>
            <a:tailEnd type="triangle" w="med" len="med"/>
          </a:ln>
        </p:spPr>
      </p:cxnSp>
      <p:cxnSp>
        <p:nvCxnSpPr>
          <p:cNvPr id="37933" name="AutoShape 45"/>
          <p:cNvCxnSpPr>
            <a:cxnSpLocks noChangeShapeType="1"/>
            <a:stCxn id="37926" idx="7"/>
            <a:endCxn id="37929" idx="2"/>
          </p:cNvCxnSpPr>
          <p:nvPr/>
        </p:nvCxnSpPr>
        <p:spPr bwMode="auto">
          <a:xfrm flipV="1">
            <a:off x="5711825" y="2484438"/>
            <a:ext cx="127000" cy="550862"/>
          </a:xfrm>
          <a:prstGeom prst="straightConnector1">
            <a:avLst/>
          </a:prstGeom>
          <a:noFill/>
          <a:ln w="9525">
            <a:solidFill>
              <a:schemeClr val="tx1"/>
            </a:solidFill>
            <a:round/>
            <a:headEnd/>
            <a:tailEnd type="triangle" w="med" len="med"/>
          </a:ln>
        </p:spPr>
      </p:cxnSp>
      <p:cxnSp>
        <p:nvCxnSpPr>
          <p:cNvPr id="37934" name="AutoShape 46"/>
          <p:cNvCxnSpPr>
            <a:cxnSpLocks noChangeShapeType="1"/>
            <a:stCxn id="37925" idx="3"/>
            <a:endCxn id="37927" idx="0"/>
          </p:cNvCxnSpPr>
          <p:nvPr/>
        </p:nvCxnSpPr>
        <p:spPr bwMode="auto">
          <a:xfrm flipH="1">
            <a:off x="5076825" y="4935538"/>
            <a:ext cx="182563" cy="673100"/>
          </a:xfrm>
          <a:prstGeom prst="straightConnector1">
            <a:avLst/>
          </a:prstGeom>
          <a:noFill/>
          <a:ln w="9525">
            <a:solidFill>
              <a:schemeClr val="tx1"/>
            </a:solidFill>
            <a:round/>
            <a:headEnd/>
            <a:tailEnd type="triangle" w="med" len="med"/>
          </a:ln>
        </p:spPr>
      </p:cxnSp>
      <p:cxnSp>
        <p:nvCxnSpPr>
          <p:cNvPr id="37935" name="AutoShape 47"/>
          <p:cNvCxnSpPr>
            <a:cxnSpLocks noChangeShapeType="1"/>
            <a:stCxn id="37925" idx="5"/>
            <a:endCxn id="37928" idx="0"/>
          </p:cNvCxnSpPr>
          <p:nvPr/>
        </p:nvCxnSpPr>
        <p:spPr bwMode="auto">
          <a:xfrm>
            <a:off x="5711825" y="4935538"/>
            <a:ext cx="127000" cy="673100"/>
          </a:xfrm>
          <a:prstGeom prst="straightConnector1">
            <a:avLst/>
          </a:prstGeom>
          <a:noFill/>
          <a:ln w="9525">
            <a:solidFill>
              <a:schemeClr val="tx1"/>
            </a:solidFill>
            <a:round/>
            <a:headEnd/>
            <a:tailEnd type="triangle" w="med" len="med"/>
          </a:ln>
        </p:spPr>
      </p:cxnSp>
      <p:sp>
        <p:nvSpPr>
          <p:cNvPr id="37936" name="Oval 48"/>
          <p:cNvSpPr>
            <a:spLocks noChangeAspect="1" noChangeArrowheads="1"/>
          </p:cNvSpPr>
          <p:nvPr/>
        </p:nvSpPr>
        <p:spPr bwMode="auto">
          <a:xfrm>
            <a:off x="6918325" y="43894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37" name="Oval 49"/>
          <p:cNvSpPr>
            <a:spLocks noChangeAspect="1" noChangeArrowheads="1"/>
          </p:cNvSpPr>
          <p:nvPr/>
        </p:nvSpPr>
        <p:spPr bwMode="auto">
          <a:xfrm>
            <a:off x="6918325" y="2941638"/>
            <a:ext cx="639763" cy="639762"/>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37938" name="Rectangle 50"/>
          <p:cNvSpPr>
            <a:spLocks noChangeAspect="1" noChangeArrowheads="1"/>
          </p:cNvSpPr>
          <p:nvPr/>
        </p:nvSpPr>
        <p:spPr bwMode="auto">
          <a:xfrm>
            <a:off x="6597650" y="55784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39" name="Rectangle 51"/>
          <p:cNvSpPr>
            <a:spLocks noChangeAspect="1" noChangeArrowheads="1"/>
          </p:cNvSpPr>
          <p:nvPr/>
        </p:nvSpPr>
        <p:spPr bwMode="auto">
          <a:xfrm>
            <a:off x="7359650" y="55784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40" name="Rectangle 52"/>
          <p:cNvSpPr>
            <a:spLocks noChangeAspect="1" noChangeArrowheads="1"/>
          </p:cNvSpPr>
          <p:nvPr/>
        </p:nvSpPr>
        <p:spPr bwMode="auto">
          <a:xfrm>
            <a:off x="7359650" y="19970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37941" name="Rectangle 53"/>
          <p:cNvSpPr>
            <a:spLocks noChangeAspect="1" noChangeArrowheads="1"/>
          </p:cNvSpPr>
          <p:nvPr/>
        </p:nvSpPr>
        <p:spPr bwMode="auto">
          <a:xfrm>
            <a:off x="6597650" y="1997075"/>
            <a:ext cx="457200" cy="4572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37942" name="AutoShape 54"/>
          <p:cNvCxnSpPr>
            <a:cxnSpLocks noChangeShapeType="1"/>
            <a:stCxn id="37936" idx="0"/>
            <a:endCxn id="37937" idx="4"/>
          </p:cNvCxnSpPr>
          <p:nvPr/>
        </p:nvCxnSpPr>
        <p:spPr bwMode="auto">
          <a:xfrm flipV="1">
            <a:off x="7239000" y="3581400"/>
            <a:ext cx="0" cy="808038"/>
          </a:xfrm>
          <a:prstGeom prst="straightConnector1">
            <a:avLst/>
          </a:prstGeom>
          <a:noFill/>
          <a:ln w="9525">
            <a:solidFill>
              <a:schemeClr val="tx1"/>
            </a:solidFill>
            <a:round/>
            <a:headEnd/>
            <a:tailEnd type="triangle" w="med" len="med"/>
          </a:ln>
        </p:spPr>
      </p:cxnSp>
      <p:cxnSp>
        <p:nvCxnSpPr>
          <p:cNvPr id="37943" name="AutoShape 55"/>
          <p:cNvCxnSpPr>
            <a:cxnSpLocks noChangeShapeType="1"/>
            <a:stCxn id="37937" idx="1"/>
            <a:endCxn id="37941" idx="2"/>
          </p:cNvCxnSpPr>
          <p:nvPr/>
        </p:nvCxnSpPr>
        <p:spPr bwMode="auto">
          <a:xfrm flipH="1" flipV="1">
            <a:off x="6826250" y="2454275"/>
            <a:ext cx="185738" cy="581025"/>
          </a:xfrm>
          <a:prstGeom prst="straightConnector1">
            <a:avLst/>
          </a:prstGeom>
          <a:noFill/>
          <a:ln w="9525">
            <a:solidFill>
              <a:schemeClr val="tx1"/>
            </a:solidFill>
            <a:round/>
            <a:headEnd/>
            <a:tailEnd type="triangle" w="med" len="med"/>
          </a:ln>
        </p:spPr>
      </p:cxnSp>
      <p:cxnSp>
        <p:nvCxnSpPr>
          <p:cNvPr id="37944" name="AutoShape 56"/>
          <p:cNvCxnSpPr>
            <a:cxnSpLocks noChangeShapeType="1"/>
            <a:stCxn id="37937" idx="7"/>
            <a:endCxn id="37940" idx="2"/>
          </p:cNvCxnSpPr>
          <p:nvPr/>
        </p:nvCxnSpPr>
        <p:spPr bwMode="auto">
          <a:xfrm flipV="1">
            <a:off x="7464425" y="2454275"/>
            <a:ext cx="123825" cy="581025"/>
          </a:xfrm>
          <a:prstGeom prst="straightConnector1">
            <a:avLst/>
          </a:prstGeom>
          <a:noFill/>
          <a:ln w="9525">
            <a:solidFill>
              <a:schemeClr val="tx1"/>
            </a:solidFill>
            <a:round/>
            <a:headEnd/>
            <a:tailEnd type="triangle" w="med" len="med"/>
          </a:ln>
        </p:spPr>
      </p:cxnSp>
      <p:cxnSp>
        <p:nvCxnSpPr>
          <p:cNvPr id="37945" name="AutoShape 57"/>
          <p:cNvCxnSpPr>
            <a:cxnSpLocks noChangeShapeType="1"/>
            <a:stCxn id="37936" idx="3"/>
            <a:endCxn id="37938" idx="0"/>
          </p:cNvCxnSpPr>
          <p:nvPr/>
        </p:nvCxnSpPr>
        <p:spPr bwMode="auto">
          <a:xfrm flipH="1">
            <a:off x="6826250" y="4935538"/>
            <a:ext cx="185738" cy="642937"/>
          </a:xfrm>
          <a:prstGeom prst="straightConnector1">
            <a:avLst/>
          </a:prstGeom>
          <a:noFill/>
          <a:ln w="9525">
            <a:solidFill>
              <a:schemeClr val="tx1"/>
            </a:solidFill>
            <a:round/>
            <a:headEnd/>
            <a:tailEnd type="triangle" w="med" len="med"/>
          </a:ln>
        </p:spPr>
      </p:cxnSp>
      <p:cxnSp>
        <p:nvCxnSpPr>
          <p:cNvPr id="37946" name="AutoShape 58"/>
          <p:cNvCxnSpPr>
            <a:cxnSpLocks noChangeShapeType="1"/>
            <a:stCxn id="37936" idx="5"/>
            <a:endCxn id="37939" idx="0"/>
          </p:cNvCxnSpPr>
          <p:nvPr/>
        </p:nvCxnSpPr>
        <p:spPr bwMode="auto">
          <a:xfrm>
            <a:off x="7464425" y="4935538"/>
            <a:ext cx="123825" cy="642937"/>
          </a:xfrm>
          <a:prstGeom prst="straightConnector1">
            <a:avLst/>
          </a:prstGeom>
          <a:noFill/>
          <a:ln w="9525">
            <a:solidFill>
              <a:schemeClr val="tx1"/>
            </a:solidFill>
            <a:round/>
            <a:headEnd/>
            <a:tailEnd type="triangle" w="med" len="med"/>
          </a:ln>
        </p:spPr>
      </p:cxnSp>
      <p:cxnSp>
        <p:nvCxnSpPr>
          <p:cNvPr id="37947" name="AutoShape 59"/>
          <p:cNvCxnSpPr>
            <a:cxnSpLocks noChangeShapeType="1"/>
            <a:stCxn id="37892" idx="6"/>
            <a:endCxn id="37914" idx="2"/>
          </p:cNvCxnSpPr>
          <p:nvPr/>
        </p:nvCxnSpPr>
        <p:spPr bwMode="auto">
          <a:xfrm>
            <a:off x="2147888" y="4710113"/>
            <a:ext cx="1189037" cy="0"/>
          </a:xfrm>
          <a:prstGeom prst="straightConnector1">
            <a:avLst/>
          </a:prstGeom>
          <a:noFill/>
          <a:ln w="9525">
            <a:solidFill>
              <a:schemeClr val="tx1"/>
            </a:solidFill>
            <a:round/>
            <a:headEnd/>
            <a:tailEnd type="triangle" w="med" len="med"/>
          </a:ln>
        </p:spPr>
      </p:cxnSp>
      <p:cxnSp>
        <p:nvCxnSpPr>
          <p:cNvPr id="37948" name="AutoShape 60"/>
          <p:cNvCxnSpPr>
            <a:cxnSpLocks noChangeShapeType="1"/>
            <a:stCxn id="37893" idx="6"/>
            <a:endCxn id="37915" idx="2"/>
          </p:cNvCxnSpPr>
          <p:nvPr/>
        </p:nvCxnSpPr>
        <p:spPr bwMode="auto">
          <a:xfrm>
            <a:off x="2147888" y="3262313"/>
            <a:ext cx="1189037" cy="0"/>
          </a:xfrm>
          <a:prstGeom prst="straightConnector1">
            <a:avLst/>
          </a:prstGeom>
          <a:noFill/>
          <a:ln w="9525">
            <a:solidFill>
              <a:schemeClr val="tx1"/>
            </a:solidFill>
            <a:round/>
            <a:headEnd/>
            <a:tailEnd type="triangle" w="med" len="med"/>
          </a:ln>
        </p:spPr>
      </p:cxnSp>
      <p:cxnSp>
        <p:nvCxnSpPr>
          <p:cNvPr id="37949" name="AutoShape 61"/>
          <p:cNvCxnSpPr>
            <a:cxnSpLocks noChangeShapeType="1"/>
            <a:stCxn id="37915" idx="6"/>
            <a:endCxn id="37926" idx="2"/>
          </p:cNvCxnSpPr>
          <p:nvPr/>
        </p:nvCxnSpPr>
        <p:spPr bwMode="auto">
          <a:xfrm>
            <a:off x="3976688" y="3262313"/>
            <a:ext cx="1189037" cy="0"/>
          </a:xfrm>
          <a:prstGeom prst="straightConnector1">
            <a:avLst/>
          </a:prstGeom>
          <a:noFill/>
          <a:ln w="9525">
            <a:solidFill>
              <a:schemeClr val="tx1"/>
            </a:solidFill>
            <a:round/>
            <a:headEnd/>
            <a:tailEnd type="triangle" w="med" len="med"/>
          </a:ln>
        </p:spPr>
      </p:cxnSp>
      <p:cxnSp>
        <p:nvCxnSpPr>
          <p:cNvPr id="37950" name="AutoShape 62"/>
          <p:cNvCxnSpPr>
            <a:cxnSpLocks noChangeShapeType="1"/>
            <a:stCxn id="37914" idx="6"/>
            <a:endCxn id="37925" idx="2"/>
          </p:cNvCxnSpPr>
          <p:nvPr/>
        </p:nvCxnSpPr>
        <p:spPr bwMode="auto">
          <a:xfrm>
            <a:off x="3976688" y="4710113"/>
            <a:ext cx="1189037" cy="0"/>
          </a:xfrm>
          <a:prstGeom prst="straightConnector1">
            <a:avLst/>
          </a:prstGeom>
          <a:noFill/>
          <a:ln w="9525">
            <a:solidFill>
              <a:schemeClr val="tx1"/>
            </a:solidFill>
            <a:round/>
            <a:headEnd/>
            <a:tailEnd type="triangle" w="med" len="med"/>
          </a:ln>
        </p:spPr>
      </p:cxnSp>
      <p:cxnSp>
        <p:nvCxnSpPr>
          <p:cNvPr id="37951" name="AutoShape 63"/>
          <p:cNvCxnSpPr>
            <a:cxnSpLocks noChangeShapeType="1"/>
            <a:stCxn id="37925" idx="6"/>
            <a:endCxn id="37936" idx="2"/>
          </p:cNvCxnSpPr>
          <p:nvPr/>
        </p:nvCxnSpPr>
        <p:spPr bwMode="auto">
          <a:xfrm>
            <a:off x="5805488" y="4710113"/>
            <a:ext cx="1112837" cy="0"/>
          </a:xfrm>
          <a:prstGeom prst="straightConnector1">
            <a:avLst/>
          </a:prstGeom>
          <a:noFill/>
          <a:ln w="9525">
            <a:solidFill>
              <a:schemeClr val="tx1"/>
            </a:solidFill>
            <a:round/>
            <a:headEnd/>
            <a:tailEnd type="triangle" w="med" len="med"/>
          </a:ln>
        </p:spPr>
      </p:cxnSp>
      <p:cxnSp>
        <p:nvCxnSpPr>
          <p:cNvPr id="37952" name="AutoShape 64"/>
          <p:cNvCxnSpPr>
            <a:cxnSpLocks noChangeShapeType="1"/>
            <a:stCxn id="37926" idx="6"/>
            <a:endCxn id="37937" idx="2"/>
          </p:cNvCxnSpPr>
          <p:nvPr/>
        </p:nvCxnSpPr>
        <p:spPr bwMode="auto">
          <a:xfrm>
            <a:off x="5805488" y="3262313"/>
            <a:ext cx="1112837" cy="0"/>
          </a:xfrm>
          <a:prstGeom prst="straightConnector1">
            <a:avLst/>
          </a:prstGeom>
          <a:noFill/>
          <a:ln w="9525">
            <a:solidFill>
              <a:schemeClr val="tx1"/>
            </a:solidFill>
            <a:round/>
            <a:headEnd/>
            <a:tailEnd type="triangle" w="med" len="med"/>
          </a:ln>
        </p:spPr>
      </p:cxnSp>
      <p:sp>
        <p:nvSpPr>
          <p:cNvPr id="37956" name="Text Box 68"/>
          <p:cNvSpPr txBox="1">
            <a:spLocks noChangeArrowheads="1"/>
          </p:cNvSpPr>
          <p:nvPr/>
        </p:nvSpPr>
        <p:spPr bwMode="auto">
          <a:xfrm>
            <a:off x="1644650" y="4502150"/>
            <a:ext cx="420688" cy="366713"/>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1</a:t>
            </a:r>
            <a:endParaRPr lang="en-US" sz="1800" dirty="0"/>
          </a:p>
        </p:txBody>
      </p:sp>
      <p:sp>
        <p:nvSpPr>
          <p:cNvPr id="37957" name="Text Box 69"/>
          <p:cNvSpPr txBox="1">
            <a:spLocks noChangeArrowheads="1"/>
          </p:cNvSpPr>
          <p:nvPr/>
        </p:nvSpPr>
        <p:spPr bwMode="auto">
          <a:xfrm>
            <a:off x="1584325" y="3094038"/>
            <a:ext cx="458788" cy="366712"/>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1</a:t>
            </a:r>
            <a:endParaRPr lang="en-US" sz="1800" dirty="0"/>
          </a:p>
        </p:txBody>
      </p:sp>
      <p:sp>
        <p:nvSpPr>
          <p:cNvPr id="37958" name="Text Box 70"/>
          <p:cNvSpPr txBox="1">
            <a:spLocks noChangeArrowheads="1"/>
          </p:cNvSpPr>
          <p:nvPr/>
        </p:nvSpPr>
        <p:spPr bwMode="auto">
          <a:xfrm>
            <a:off x="3473450" y="4502150"/>
            <a:ext cx="420688" cy="366713"/>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2</a:t>
            </a:r>
          </a:p>
        </p:txBody>
      </p:sp>
      <p:sp>
        <p:nvSpPr>
          <p:cNvPr id="37959" name="Text Box 71"/>
          <p:cNvSpPr txBox="1">
            <a:spLocks noChangeArrowheads="1"/>
          </p:cNvSpPr>
          <p:nvPr/>
        </p:nvSpPr>
        <p:spPr bwMode="auto">
          <a:xfrm>
            <a:off x="5226050" y="4502150"/>
            <a:ext cx="420688" cy="366713"/>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3</a:t>
            </a:r>
          </a:p>
        </p:txBody>
      </p:sp>
      <p:sp>
        <p:nvSpPr>
          <p:cNvPr id="37960" name="Text Box 72"/>
          <p:cNvSpPr txBox="1">
            <a:spLocks noChangeArrowheads="1"/>
          </p:cNvSpPr>
          <p:nvPr/>
        </p:nvSpPr>
        <p:spPr bwMode="auto">
          <a:xfrm>
            <a:off x="6994525" y="4541838"/>
            <a:ext cx="420688" cy="366712"/>
          </a:xfrm>
          <a:prstGeom prst="rect">
            <a:avLst/>
          </a:prstGeom>
          <a:noFill/>
          <a:ln w="9525">
            <a:noFill/>
            <a:miter lim="800000"/>
            <a:headEnd/>
            <a:tailEnd/>
          </a:ln>
        </p:spPr>
        <p:txBody>
          <a:bodyPr wrap="none">
            <a:prstTxWarp prst="textNoShape">
              <a:avLst/>
            </a:prstTxWarp>
            <a:spAutoFit/>
          </a:bodyPr>
          <a:lstStyle/>
          <a:p>
            <a:r>
              <a:rPr lang="en-US" sz="1800" dirty="0"/>
              <a:t>P</a:t>
            </a:r>
            <a:r>
              <a:rPr lang="en-US" sz="1800" baseline="-25000" dirty="0"/>
              <a:t>4</a:t>
            </a:r>
          </a:p>
        </p:txBody>
      </p:sp>
      <p:sp>
        <p:nvSpPr>
          <p:cNvPr id="37961" name="Text Box 73"/>
          <p:cNvSpPr txBox="1">
            <a:spLocks noChangeArrowheads="1"/>
          </p:cNvSpPr>
          <p:nvPr/>
        </p:nvSpPr>
        <p:spPr bwMode="auto">
          <a:xfrm>
            <a:off x="3397250" y="3054350"/>
            <a:ext cx="458788" cy="366713"/>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2</a:t>
            </a:r>
          </a:p>
        </p:txBody>
      </p:sp>
      <p:sp>
        <p:nvSpPr>
          <p:cNvPr id="37962" name="Text Box 74"/>
          <p:cNvSpPr txBox="1">
            <a:spLocks noChangeArrowheads="1"/>
          </p:cNvSpPr>
          <p:nvPr/>
        </p:nvSpPr>
        <p:spPr bwMode="auto">
          <a:xfrm>
            <a:off x="5226050" y="3054350"/>
            <a:ext cx="458788" cy="366713"/>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3</a:t>
            </a:r>
          </a:p>
        </p:txBody>
      </p:sp>
      <p:sp>
        <p:nvSpPr>
          <p:cNvPr id="37963" name="Text Box 75"/>
          <p:cNvSpPr txBox="1">
            <a:spLocks noChangeArrowheads="1"/>
          </p:cNvSpPr>
          <p:nvPr/>
        </p:nvSpPr>
        <p:spPr bwMode="auto">
          <a:xfrm>
            <a:off x="6978650" y="3054350"/>
            <a:ext cx="458788" cy="366713"/>
          </a:xfrm>
          <a:prstGeom prst="rect">
            <a:avLst/>
          </a:prstGeom>
          <a:noFill/>
          <a:ln w="9525">
            <a:noFill/>
            <a:miter lim="800000"/>
            <a:headEnd/>
            <a:tailEnd/>
          </a:ln>
        </p:spPr>
        <p:txBody>
          <a:bodyPr wrap="none">
            <a:prstTxWarp prst="textNoShape">
              <a:avLst/>
            </a:prstTxWarp>
            <a:spAutoFit/>
          </a:bodyPr>
          <a:lstStyle/>
          <a:p>
            <a:r>
              <a:rPr lang="en-US" sz="1800" dirty="0"/>
              <a:t>M</a:t>
            </a:r>
            <a:r>
              <a:rPr lang="en-US" sz="1800" baseline="-25000" dirty="0"/>
              <a:t>4</a:t>
            </a:r>
          </a:p>
        </p:txBody>
      </p:sp>
      <p:cxnSp>
        <p:nvCxnSpPr>
          <p:cNvPr id="37970" name="AutoShape 82"/>
          <p:cNvCxnSpPr>
            <a:cxnSpLocks noChangeShapeType="1"/>
            <a:stCxn id="37893" idx="5"/>
            <a:endCxn id="37914" idx="1"/>
          </p:cNvCxnSpPr>
          <p:nvPr/>
        </p:nvCxnSpPr>
        <p:spPr bwMode="auto">
          <a:xfrm>
            <a:off x="2054225" y="3487738"/>
            <a:ext cx="1376363" cy="995362"/>
          </a:xfrm>
          <a:prstGeom prst="straightConnector1">
            <a:avLst/>
          </a:prstGeom>
          <a:noFill/>
          <a:ln w="9525">
            <a:solidFill>
              <a:schemeClr val="tx1"/>
            </a:solidFill>
            <a:round/>
            <a:headEnd/>
            <a:tailEnd type="triangle" w="med" len="med"/>
          </a:ln>
        </p:spPr>
      </p:cxnSp>
      <p:cxnSp>
        <p:nvCxnSpPr>
          <p:cNvPr id="37971" name="AutoShape 83"/>
          <p:cNvCxnSpPr>
            <a:cxnSpLocks noChangeShapeType="1"/>
            <a:stCxn id="37915" idx="5"/>
            <a:endCxn id="37925" idx="1"/>
          </p:cNvCxnSpPr>
          <p:nvPr/>
        </p:nvCxnSpPr>
        <p:spPr bwMode="auto">
          <a:xfrm>
            <a:off x="3883025" y="3487738"/>
            <a:ext cx="1376363" cy="995362"/>
          </a:xfrm>
          <a:prstGeom prst="straightConnector1">
            <a:avLst/>
          </a:prstGeom>
          <a:noFill/>
          <a:ln w="9525">
            <a:solidFill>
              <a:schemeClr val="tx1"/>
            </a:solidFill>
            <a:round/>
            <a:headEnd/>
            <a:tailEnd type="triangle" w="med" len="med"/>
          </a:ln>
        </p:spPr>
      </p:cxnSp>
      <p:cxnSp>
        <p:nvCxnSpPr>
          <p:cNvPr id="37972" name="AutoShape 84"/>
          <p:cNvCxnSpPr>
            <a:cxnSpLocks noChangeShapeType="1"/>
            <a:stCxn id="37926" idx="5"/>
            <a:endCxn id="37936" idx="1"/>
          </p:cNvCxnSpPr>
          <p:nvPr/>
        </p:nvCxnSpPr>
        <p:spPr bwMode="auto">
          <a:xfrm>
            <a:off x="5711825" y="3487738"/>
            <a:ext cx="1300163" cy="995362"/>
          </a:xfrm>
          <a:prstGeom prst="straightConnector1">
            <a:avLst/>
          </a:prstGeom>
          <a:noFill/>
          <a:ln w="9525">
            <a:solidFill>
              <a:schemeClr val="tx1"/>
            </a:solidFill>
            <a:round/>
            <a:headEnd/>
            <a:tailEnd type="triangle" w="med" len="med"/>
          </a:ln>
        </p:spPr>
      </p:cxnSp>
      <p:sp>
        <p:nvSpPr>
          <p:cNvPr id="37974" name="Line 86"/>
          <p:cNvSpPr>
            <a:spLocks noChangeShapeType="1"/>
          </p:cNvSpPr>
          <p:nvPr/>
        </p:nvSpPr>
        <p:spPr bwMode="auto">
          <a:xfrm>
            <a:off x="1371600" y="1600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5" name="Line 87"/>
          <p:cNvSpPr>
            <a:spLocks noChangeShapeType="1"/>
          </p:cNvSpPr>
          <p:nvPr/>
        </p:nvSpPr>
        <p:spPr bwMode="auto">
          <a:xfrm>
            <a:off x="76200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6" name="Line 88"/>
          <p:cNvSpPr>
            <a:spLocks noChangeShapeType="1"/>
          </p:cNvSpPr>
          <p:nvPr/>
        </p:nvSpPr>
        <p:spPr bwMode="auto">
          <a:xfrm>
            <a:off x="6781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7" name="Line 89"/>
          <p:cNvSpPr>
            <a:spLocks noChangeShapeType="1"/>
          </p:cNvSpPr>
          <p:nvPr/>
        </p:nvSpPr>
        <p:spPr bwMode="auto">
          <a:xfrm>
            <a:off x="57912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8" name="Line 90"/>
          <p:cNvSpPr>
            <a:spLocks noChangeShapeType="1"/>
          </p:cNvSpPr>
          <p:nvPr/>
        </p:nvSpPr>
        <p:spPr bwMode="auto">
          <a:xfrm>
            <a:off x="50292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79" name="Line 91"/>
          <p:cNvSpPr>
            <a:spLocks noChangeShapeType="1"/>
          </p:cNvSpPr>
          <p:nvPr/>
        </p:nvSpPr>
        <p:spPr bwMode="auto">
          <a:xfrm>
            <a:off x="40386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0" name="Line 92"/>
          <p:cNvSpPr>
            <a:spLocks noChangeShapeType="1"/>
          </p:cNvSpPr>
          <p:nvPr/>
        </p:nvSpPr>
        <p:spPr bwMode="auto">
          <a:xfrm>
            <a:off x="32766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1" name="Line 93"/>
          <p:cNvSpPr>
            <a:spLocks noChangeShapeType="1"/>
          </p:cNvSpPr>
          <p:nvPr/>
        </p:nvSpPr>
        <p:spPr bwMode="auto">
          <a:xfrm>
            <a:off x="2133600" y="1600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2" name="Line 94"/>
          <p:cNvSpPr>
            <a:spLocks noChangeShapeType="1"/>
          </p:cNvSpPr>
          <p:nvPr/>
        </p:nvSpPr>
        <p:spPr bwMode="auto">
          <a:xfrm flipV="1">
            <a:off x="14478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3" name="Line 95"/>
          <p:cNvSpPr>
            <a:spLocks noChangeShapeType="1"/>
          </p:cNvSpPr>
          <p:nvPr/>
        </p:nvSpPr>
        <p:spPr bwMode="auto">
          <a:xfrm flipV="1">
            <a:off x="76200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4" name="Line 96"/>
          <p:cNvSpPr>
            <a:spLocks noChangeShapeType="1"/>
          </p:cNvSpPr>
          <p:nvPr/>
        </p:nvSpPr>
        <p:spPr bwMode="auto">
          <a:xfrm flipV="1">
            <a:off x="68580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5" name="Line 97"/>
          <p:cNvSpPr>
            <a:spLocks noChangeShapeType="1"/>
          </p:cNvSpPr>
          <p:nvPr/>
        </p:nvSpPr>
        <p:spPr bwMode="auto">
          <a:xfrm flipV="1">
            <a:off x="58674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6" name="Line 98"/>
          <p:cNvSpPr>
            <a:spLocks noChangeShapeType="1"/>
          </p:cNvSpPr>
          <p:nvPr/>
        </p:nvSpPr>
        <p:spPr bwMode="auto">
          <a:xfrm flipV="1">
            <a:off x="51054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7" name="Line 99"/>
          <p:cNvSpPr>
            <a:spLocks noChangeShapeType="1"/>
          </p:cNvSpPr>
          <p:nvPr/>
        </p:nvSpPr>
        <p:spPr bwMode="auto">
          <a:xfrm flipV="1">
            <a:off x="40386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8" name="Line 100"/>
          <p:cNvSpPr>
            <a:spLocks noChangeShapeType="1"/>
          </p:cNvSpPr>
          <p:nvPr/>
        </p:nvSpPr>
        <p:spPr bwMode="auto">
          <a:xfrm flipV="1">
            <a:off x="3276600" y="6172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
        <p:nvSpPr>
          <p:cNvPr id="37989" name="Line 101"/>
          <p:cNvSpPr>
            <a:spLocks noChangeShapeType="1"/>
          </p:cNvSpPr>
          <p:nvPr/>
        </p:nvSpPr>
        <p:spPr bwMode="auto">
          <a:xfrm flipV="1">
            <a:off x="2209800" y="60960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Estimation and </a:t>
            </a:r>
            <a:r>
              <a:rPr lang="en-US" dirty="0" smtClean="0"/>
              <a:t>Testing as Before</a:t>
            </a:r>
            <a:endParaRPr lang="en-US" dirty="0"/>
          </a:p>
        </p:txBody>
      </p:sp>
      <p:sp>
        <p:nvSpPr>
          <p:cNvPr id="20483" name="Rectangle 3"/>
          <p:cNvSpPr>
            <a:spLocks noChangeArrowheads="1"/>
          </p:cNvSpPr>
          <p:nvPr/>
        </p:nvSpPr>
        <p:spPr bwMode="auto">
          <a:xfrm>
            <a:off x="1752600" y="1828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20484" name="Rectangle 4"/>
          <p:cNvSpPr>
            <a:spLocks noChangeArrowheads="1"/>
          </p:cNvSpPr>
          <p:nvPr/>
        </p:nvSpPr>
        <p:spPr bwMode="auto">
          <a:xfrm>
            <a:off x="4038600" y="1828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20485" name="Rectangle 5"/>
          <p:cNvSpPr>
            <a:spLocks noChangeArrowheads="1"/>
          </p:cNvSpPr>
          <p:nvPr/>
        </p:nvSpPr>
        <p:spPr bwMode="auto">
          <a:xfrm>
            <a:off x="6248400" y="18288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20486" name="AutoShape 6"/>
          <p:cNvCxnSpPr>
            <a:cxnSpLocks noChangeShapeType="1"/>
            <a:stCxn id="20483" idx="3"/>
            <a:endCxn id="20484" idx="1"/>
          </p:cNvCxnSpPr>
          <p:nvPr/>
        </p:nvCxnSpPr>
        <p:spPr bwMode="auto">
          <a:xfrm>
            <a:off x="2667000" y="2286000"/>
            <a:ext cx="1371600" cy="0"/>
          </a:xfrm>
          <a:prstGeom prst="straightConnector1">
            <a:avLst/>
          </a:prstGeom>
          <a:noFill/>
          <a:ln w="9525">
            <a:solidFill>
              <a:schemeClr val="tx1"/>
            </a:solidFill>
            <a:round/>
            <a:headEnd/>
            <a:tailEnd type="triangle" w="med" len="med"/>
          </a:ln>
        </p:spPr>
      </p:cxnSp>
      <p:cxnSp>
        <p:nvCxnSpPr>
          <p:cNvPr id="20487" name="AutoShape 7"/>
          <p:cNvCxnSpPr>
            <a:cxnSpLocks noChangeShapeType="1"/>
            <a:stCxn id="20484" idx="3"/>
            <a:endCxn id="20485" idx="1"/>
          </p:cNvCxnSpPr>
          <p:nvPr/>
        </p:nvCxnSpPr>
        <p:spPr bwMode="auto">
          <a:xfrm>
            <a:off x="4953000" y="2286000"/>
            <a:ext cx="1295400" cy="0"/>
          </a:xfrm>
          <a:prstGeom prst="straightConnector1">
            <a:avLst/>
          </a:prstGeom>
          <a:noFill/>
          <a:ln w="9525">
            <a:solidFill>
              <a:schemeClr val="tx1"/>
            </a:solidFill>
            <a:round/>
            <a:headEnd/>
            <a:tailEnd type="triangle" w="med" len="med"/>
          </a:ln>
        </p:spPr>
      </p:cxnSp>
      <p:sp>
        <p:nvSpPr>
          <p:cNvPr id="20488" name="Text Box 8"/>
          <p:cNvSpPr txBox="1">
            <a:spLocks noChangeArrowheads="1"/>
          </p:cNvSpPr>
          <p:nvPr/>
        </p:nvSpPr>
        <p:spPr bwMode="auto">
          <a:xfrm>
            <a:off x="2041525" y="1920875"/>
            <a:ext cx="455613" cy="579438"/>
          </a:xfrm>
          <a:prstGeom prst="rect">
            <a:avLst/>
          </a:prstGeom>
          <a:noFill/>
          <a:ln w="9525">
            <a:noFill/>
            <a:miter lim="800000"/>
            <a:headEnd/>
            <a:tailEnd/>
          </a:ln>
        </p:spPr>
        <p:txBody>
          <a:bodyPr wrap="none">
            <a:prstTxWarp prst="textNoShape">
              <a:avLst/>
            </a:prstTxWarp>
            <a:spAutoFit/>
          </a:bodyPr>
          <a:lstStyle/>
          <a:p>
            <a:r>
              <a:rPr lang="en-US" sz="3200" dirty="0"/>
              <a:t>X</a:t>
            </a:r>
          </a:p>
        </p:txBody>
      </p:sp>
      <p:sp>
        <p:nvSpPr>
          <p:cNvPr id="20489" name="Text Box 9"/>
          <p:cNvSpPr txBox="1">
            <a:spLocks noChangeArrowheads="1"/>
          </p:cNvSpPr>
          <p:nvPr/>
        </p:nvSpPr>
        <p:spPr bwMode="auto">
          <a:xfrm>
            <a:off x="4114800" y="1981200"/>
            <a:ext cx="603250" cy="579438"/>
          </a:xfrm>
          <a:prstGeom prst="rect">
            <a:avLst/>
          </a:prstGeom>
          <a:noFill/>
          <a:ln w="9525">
            <a:noFill/>
            <a:miter lim="800000"/>
            <a:headEnd/>
            <a:tailEnd/>
          </a:ln>
        </p:spPr>
        <p:txBody>
          <a:bodyPr wrap="none">
            <a:prstTxWarp prst="textNoShape">
              <a:avLst/>
            </a:prstTxWarp>
            <a:spAutoFit/>
          </a:bodyPr>
          <a:lstStyle/>
          <a:p>
            <a:r>
              <a:rPr lang="en-US" sz="3200" dirty="0"/>
              <a:t>Y</a:t>
            </a:r>
            <a:r>
              <a:rPr lang="en-US" sz="3200" baseline="-25000" dirty="0"/>
              <a:t>1</a:t>
            </a:r>
            <a:endParaRPr lang="en-US" sz="3200" dirty="0"/>
          </a:p>
        </p:txBody>
      </p:sp>
      <p:sp>
        <p:nvSpPr>
          <p:cNvPr id="20490" name="Text Box 10"/>
          <p:cNvSpPr txBox="1">
            <a:spLocks noChangeArrowheads="1"/>
          </p:cNvSpPr>
          <p:nvPr/>
        </p:nvSpPr>
        <p:spPr bwMode="auto">
          <a:xfrm>
            <a:off x="6400800" y="1981200"/>
            <a:ext cx="603250" cy="579438"/>
          </a:xfrm>
          <a:prstGeom prst="rect">
            <a:avLst/>
          </a:prstGeom>
          <a:noFill/>
          <a:ln w="9525">
            <a:noFill/>
            <a:miter lim="800000"/>
            <a:headEnd/>
            <a:tailEnd/>
          </a:ln>
        </p:spPr>
        <p:txBody>
          <a:bodyPr wrap="none">
            <a:prstTxWarp prst="textNoShape">
              <a:avLst/>
            </a:prstTxWarp>
            <a:spAutoFit/>
          </a:bodyPr>
          <a:lstStyle/>
          <a:p>
            <a:r>
              <a:rPr lang="en-US" sz="3200" dirty="0"/>
              <a:t>Y</a:t>
            </a:r>
            <a:r>
              <a:rPr lang="en-US" sz="3200" baseline="-25000" dirty="0"/>
              <a:t>2</a:t>
            </a:r>
            <a:endParaRPr lang="en-US" sz="3200" dirty="0"/>
          </a:p>
        </p:txBody>
      </p:sp>
      <p:cxnSp>
        <p:nvCxnSpPr>
          <p:cNvPr id="20493" name="AutoShape 13"/>
          <p:cNvCxnSpPr>
            <a:cxnSpLocks noChangeShapeType="1"/>
            <a:stCxn id="0" idx="0"/>
            <a:endCxn id="20484" idx="2"/>
          </p:cNvCxnSpPr>
          <p:nvPr/>
        </p:nvCxnSpPr>
        <p:spPr bwMode="auto">
          <a:xfrm flipH="1" flipV="1">
            <a:off x="4495800" y="2743200"/>
            <a:ext cx="25400" cy="381000"/>
          </a:xfrm>
          <a:prstGeom prst="straightConnector1">
            <a:avLst/>
          </a:prstGeom>
          <a:noFill/>
          <a:ln w="9525">
            <a:solidFill>
              <a:schemeClr val="tx1"/>
            </a:solidFill>
            <a:round/>
            <a:headEnd/>
            <a:tailEnd type="triangle" w="med" len="med"/>
          </a:ln>
        </p:spPr>
      </p:cxnSp>
      <p:cxnSp>
        <p:nvCxnSpPr>
          <p:cNvPr id="20494" name="AutoShape 14"/>
          <p:cNvCxnSpPr>
            <a:cxnSpLocks noChangeShapeType="1"/>
            <a:stCxn id="0" idx="0"/>
            <a:endCxn id="20485" idx="2"/>
          </p:cNvCxnSpPr>
          <p:nvPr/>
        </p:nvCxnSpPr>
        <p:spPr bwMode="auto">
          <a:xfrm flipH="1" flipV="1">
            <a:off x="6705600" y="2743200"/>
            <a:ext cx="25400" cy="304800"/>
          </a:xfrm>
          <a:prstGeom prst="straightConnector1">
            <a:avLst/>
          </a:prstGeom>
          <a:noFill/>
          <a:ln w="9525">
            <a:solidFill>
              <a:schemeClr val="tx1"/>
            </a:solidFill>
            <a:round/>
            <a:headEnd/>
            <a:tailEnd type="triangle" w="med" len="med"/>
          </a:ln>
        </p:spPr>
      </p:cxnSp>
      <p:pic>
        <p:nvPicPr>
          <p:cNvPr id="20" name="Picture 19" descr="latex-image-1.pdf"/>
          <p:cNvPicPr>
            <a:picLocks noChangeAspect="1"/>
          </p:cNvPicPr>
          <p:nvPr/>
        </p:nvPicPr>
        <p:blipFill>
          <a:blip r:embed="rId3"/>
          <a:stretch>
            <a:fillRect/>
          </a:stretch>
        </p:blipFill>
        <p:spPr>
          <a:xfrm>
            <a:off x="6572250" y="3098800"/>
            <a:ext cx="292100" cy="254000"/>
          </a:xfrm>
          <a:prstGeom prst="rect">
            <a:avLst/>
          </a:prstGeom>
        </p:spPr>
      </p:pic>
      <p:pic>
        <p:nvPicPr>
          <p:cNvPr id="21" name="Picture 20" descr="latex-image-1.pdf"/>
          <p:cNvPicPr>
            <a:picLocks noChangeAspect="1"/>
          </p:cNvPicPr>
          <p:nvPr/>
        </p:nvPicPr>
        <p:blipFill>
          <a:blip r:embed="rId4"/>
          <a:stretch>
            <a:fillRect/>
          </a:stretch>
        </p:blipFill>
        <p:spPr>
          <a:xfrm>
            <a:off x="4405313" y="3198813"/>
            <a:ext cx="279400" cy="254000"/>
          </a:xfrm>
          <a:prstGeom prst="rect">
            <a:avLst/>
          </a:prstGeom>
        </p:spPr>
      </p:pic>
      <p:pic>
        <p:nvPicPr>
          <p:cNvPr id="22" name="Picture 21" descr="latex-image-1.pdf"/>
          <p:cNvPicPr>
            <a:picLocks noChangeAspect="1"/>
          </p:cNvPicPr>
          <p:nvPr/>
        </p:nvPicPr>
        <p:blipFill>
          <a:blip r:embed="rId5"/>
          <a:stretch>
            <a:fillRect/>
          </a:stretch>
        </p:blipFill>
        <p:spPr>
          <a:xfrm>
            <a:off x="590550" y="4484688"/>
            <a:ext cx="2997200" cy="990600"/>
          </a:xfrm>
          <a:prstGeom prst="rect">
            <a:avLst/>
          </a:prstGeom>
        </p:spPr>
      </p:pic>
      <p:pic>
        <p:nvPicPr>
          <p:cNvPr id="23" name="Picture 22" descr="latex-image-1.pdf"/>
          <p:cNvPicPr>
            <a:picLocks noChangeAspect="1"/>
          </p:cNvPicPr>
          <p:nvPr/>
        </p:nvPicPr>
        <p:blipFill>
          <a:blip r:embed="rId6"/>
          <a:stretch>
            <a:fillRect/>
          </a:stretch>
        </p:blipFill>
        <p:spPr>
          <a:xfrm>
            <a:off x="4071938" y="4170363"/>
            <a:ext cx="4724400" cy="2120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Distribution of the data</a:t>
            </a:r>
          </a:p>
        </p:txBody>
      </p:sp>
      <p:pic>
        <p:nvPicPr>
          <p:cNvPr id="21509" name="Picture 5" descr="latex-image-1"/>
          <p:cNvPicPr>
            <a:picLocks noChangeAspect="1" noChangeArrowheads="1"/>
          </p:cNvPicPr>
          <p:nvPr/>
        </p:nvPicPr>
        <p:blipFill>
          <a:blip r:embed="rId3"/>
          <a:srcRect/>
          <a:stretch>
            <a:fillRect/>
          </a:stretch>
        </p:blipFill>
        <p:spPr bwMode="auto">
          <a:xfrm>
            <a:off x="381000" y="3200400"/>
            <a:ext cx="2921000" cy="228600"/>
          </a:xfrm>
          <a:prstGeom prst="rect">
            <a:avLst/>
          </a:prstGeom>
          <a:noFill/>
        </p:spPr>
      </p:pic>
      <p:pic>
        <p:nvPicPr>
          <p:cNvPr id="21512" name="Picture 8" descr="latex-image-1"/>
          <p:cNvPicPr>
            <a:picLocks noChangeAspect="1" noChangeArrowheads="1"/>
          </p:cNvPicPr>
          <p:nvPr/>
        </p:nvPicPr>
        <p:blipFill>
          <a:blip r:embed="rId4"/>
          <a:srcRect/>
          <a:stretch>
            <a:fillRect/>
          </a:stretch>
        </p:blipFill>
        <p:spPr bwMode="auto">
          <a:xfrm>
            <a:off x="3200400" y="5943600"/>
            <a:ext cx="3429000" cy="431800"/>
          </a:xfrm>
          <a:prstGeom prst="rect">
            <a:avLst/>
          </a:prstGeom>
          <a:noFill/>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82" y="1496291"/>
            <a:ext cx="8585200" cy="1117600"/>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95" y="3833668"/>
            <a:ext cx="8267700" cy="138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28055"/>
          </a:xfrm>
        </p:spPr>
        <p:txBody>
          <a:bodyPr>
            <a:normAutofit fontScale="90000"/>
          </a:bodyPr>
          <a:lstStyle/>
          <a:p>
            <a:r>
              <a:rPr lang="en-US" dirty="0" smtClean="0"/>
              <a:t>An Extension of Multiple Regression</a:t>
            </a:r>
            <a:endParaRPr lang="en-US" dirty="0"/>
          </a:p>
        </p:txBody>
      </p:sp>
      <p:sp>
        <p:nvSpPr>
          <p:cNvPr id="4" name="Content Placeholder 3"/>
          <p:cNvSpPr>
            <a:spLocks noGrp="1"/>
          </p:cNvSpPr>
          <p:nvPr>
            <p:ph idx="1"/>
          </p:nvPr>
        </p:nvSpPr>
        <p:spPr>
          <a:xfrm>
            <a:off x="457200" y="728055"/>
            <a:ext cx="8229600" cy="6129945"/>
          </a:xfrm>
        </p:spPr>
        <p:txBody>
          <a:bodyPr>
            <a:normAutofit lnSpcReduction="10000"/>
          </a:bodyPr>
          <a:lstStyle/>
          <a:p>
            <a:r>
              <a:rPr lang="en-US" dirty="0" smtClean="0"/>
              <a:t>More than one regression-like equation</a:t>
            </a:r>
          </a:p>
          <a:p>
            <a:r>
              <a:rPr lang="en-US" dirty="0" smtClean="0"/>
              <a:t>Includes latent variables</a:t>
            </a:r>
          </a:p>
          <a:p>
            <a:r>
              <a:rPr lang="en-US" dirty="0" smtClean="0"/>
              <a:t>Variables can be explanatory in one equation and response in another</a:t>
            </a:r>
          </a:p>
          <a:p>
            <a:r>
              <a:rPr lang="en-US" dirty="0" smtClean="0"/>
              <a:t>Modest changes in notation</a:t>
            </a:r>
          </a:p>
          <a:p>
            <a:r>
              <a:rPr lang="en-US" dirty="0" smtClean="0"/>
              <a:t>Vocabulary</a:t>
            </a:r>
          </a:p>
          <a:p>
            <a:r>
              <a:rPr lang="en-US" dirty="0" smtClean="0"/>
              <a:t>Path diagrams</a:t>
            </a:r>
          </a:p>
          <a:p>
            <a:r>
              <a:rPr lang="en-US" dirty="0" smtClean="0"/>
              <a:t>No intercepts, all expected values zero</a:t>
            </a:r>
          </a:p>
          <a:p>
            <a:r>
              <a:rPr lang="en-US" dirty="0" smtClean="0"/>
              <a:t>Serious modeling (compared to ordinary statistical models)</a:t>
            </a:r>
          </a:p>
          <a:p>
            <a:r>
              <a:rPr lang="en-US" dirty="0" smtClean="0"/>
              <a:t>Parameter identifiability</a:t>
            </a:r>
          </a:p>
          <a:p>
            <a:pPr lvl="1"/>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8459"/>
          </a:xfrm>
        </p:spPr>
        <p:txBody>
          <a:bodyPr/>
          <a:lstStyle/>
          <a:p>
            <a:r>
              <a:rPr lang="en-US" dirty="0" smtClean="0"/>
              <a:t>A General Two-Stage Model</a:t>
            </a:r>
            <a:endParaRPr lang="en-US" dirty="0"/>
          </a:p>
        </p:txBody>
      </p:sp>
      <p:pic>
        <p:nvPicPr>
          <p:cNvPr id="7" name="Picture 6" descr="latex-image-1.pdf"/>
          <p:cNvPicPr>
            <a:picLocks noChangeAspect="1"/>
          </p:cNvPicPr>
          <p:nvPr/>
        </p:nvPicPr>
        <p:blipFill>
          <a:blip r:embed="rId3"/>
          <a:stretch>
            <a:fillRect/>
          </a:stretch>
        </p:blipFill>
        <p:spPr>
          <a:xfrm>
            <a:off x="1973263" y="1336675"/>
            <a:ext cx="4978400" cy="2273300"/>
          </a:xfrm>
          <a:prstGeom prst="rect">
            <a:avLst/>
          </a:prstGeom>
        </p:spPr>
      </p:pic>
      <p:pic>
        <p:nvPicPr>
          <p:cNvPr id="9" name="Picture 8" descr="latex-image-1.pdf"/>
          <p:cNvPicPr>
            <a:picLocks noChangeAspect="1"/>
          </p:cNvPicPr>
          <p:nvPr/>
        </p:nvPicPr>
        <p:blipFill>
          <a:blip r:embed="rId4"/>
          <a:stretch>
            <a:fillRect/>
          </a:stretch>
        </p:blipFill>
        <p:spPr>
          <a:xfrm>
            <a:off x="463550" y="4076700"/>
            <a:ext cx="8331200" cy="2374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
            <a:ext cx="8229600" cy="451212"/>
          </a:xfrm>
        </p:spPr>
        <p:txBody>
          <a:bodyPr>
            <a:normAutofit fontScale="90000"/>
          </a:bodyPr>
          <a:lstStyle/>
          <a:p>
            <a:r>
              <a:rPr lang="en-US" dirty="0" smtClean="0"/>
              <a:t>More Details</a:t>
            </a:r>
            <a:endParaRPr lang="en-US" dirty="0"/>
          </a:p>
        </p:txBody>
      </p:sp>
      <p:pic>
        <p:nvPicPr>
          <p:cNvPr id="6" name="Picture 5" descr="latex-image-1.pdf"/>
          <p:cNvPicPr>
            <a:picLocks noChangeAspect="1"/>
          </p:cNvPicPr>
          <p:nvPr/>
        </p:nvPicPr>
        <p:blipFill>
          <a:blip r:embed="rId3"/>
          <a:stretch>
            <a:fillRect/>
          </a:stretch>
        </p:blipFill>
        <p:spPr>
          <a:xfrm>
            <a:off x="579438" y="768732"/>
            <a:ext cx="8331200" cy="584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2754313" y="541338"/>
            <a:ext cx="3314700" cy="15240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27" y="3057236"/>
            <a:ext cx="8432800" cy="2590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Recall the example</a:t>
            </a:r>
            <a:endParaRPr lang="en-US" dirty="0"/>
          </a:p>
        </p:txBody>
      </p:sp>
      <p:sp>
        <p:nvSpPr>
          <p:cNvPr id="11267" name="Rectangle 3"/>
          <p:cNvSpPr>
            <a:spLocks noGrp="1" noChangeArrowheads="1"/>
          </p:cNvSpPr>
          <p:nvPr>
            <p:ph type="body" idx="1"/>
          </p:nvPr>
        </p:nvSpPr>
        <p:spPr>
          <a:xfrm>
            <a:off x="1466850" y="2332037"/>
            <a:ext cx="8229600" cy="4525963"/>
          </a:xfrm>
        </p:spPr>
        <p:txBody>
          <a:bodyPr/>
          <a:lstStyle/>
          <a:p>
            <a:endParaRPr lang="en-US" dirty="0"/>
          </a:p>
          <a:p>
            <a:endParaRPr lang="en-US" dirty="0"/>
          </a:p>
        </p:txBody>
      </p:sp>
      <p:sp>
        <p:nvSpPr>
          <p:cNvPr id="11268" name="Oval 4"/>
          <p:cNvSpPr>
            <a:spLocks noChangeArrowheads="1"/>
          </p:cNvSpPr>
          <p:nvPr/>
        </p:nvSpPr>
        <p:spPr bwMode="auto">
          <a:xfrm>
            <a:off x="685800" y="5715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69" name="Oval 5"/>
          <p:cNvSpPr>
            <a:spLocks noChangeArrowheads="1"/>
          </p:cNvSpPr>
          <p:nvPr/>
        </p:nvSpPr>
        <p:spPr bwMode="auto">
          <a:xfrm>
            <a:off x="1981200" y="41910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0" name="Oval 6"/>
          <p:cNvSpPr>
            <a:spLocks noChangeArrowheads="1"/>
          </p:cNvSpPr>
          <p:nvPr/>
        </p:nvSpPr>
        <p:spPr bwMode="auto">
          <a:xfrm>
            <a:off x="3352800" y="55626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1271" name="Rectangle 7"/>
          <p:cNvSpPr>
            <a:spLocks noChangeArrowheads="1"/>
          </p:cNvSpPr>
          <p:nvPr/>
        </p:nvSpPr>
        <p:spPr bwMode="auto">
          <a:xfrm>
            <a:off x="3810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2" name="Rectangle 8"/>
          <p:cNvSpPr>
            <a:spLocks noChangeArrowheads="1"/>
          </p:cNvSpPr>
          <p:nvPr/>
        </p:nvSpPr>
        <p:spPr bwMode="auto">
          <a:xfrm>
            <a:off x="19812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1273" name="Rectangle 9"/>
          <p:cNvSpPr>
            <a:spLocks noChangeArrowheads="1"/>
          </p:cNvSpPr>
          <p:nvPr/>
        </p:nvSpPr>
        <p:spPr bwMode="auto">
          <a:xfrm>
            <a:off x="3352800" y="28194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1275" name="AutoShape 11"/>
          <p:cNvCxnSpPr>
            <a:cxnSpLocks noChangeShapeType="1"/>
            <a:stCxn id="11268" idx="6"/>
            <a:endCxn id="11270" idx="2"/>
          </p:cNvCxnSpPr>
          <p:nvPr/>
        </p:nvCxnSpPr>
        <p:spPr bwMode="auto">
          <a:xfrm flipV="1">
            <a:off x="1600200" y="6019800"/>
            <a:ext cx="1752600" cy="152400"/>
          </a:xfrm>
          <a:prstGeom prst="straightConnector1">
            <a:avLst/>
          </a:prstGeom>
          <a:noFill/>
          <a:ln w="9525">
            <a:solidFill>
              <a:schemeClr val="tx1"/>
            </a:solidFill>
            <a:round/>
            <a:headEnd/>
            <a:tailEnd type="triangle" w="med" len="med"/>
          </a:ln>
        </p:spPr>
      </p:cxnSp>
      <p:cxnSp>
        <p:nvCxnSpPr>
          <p:cNvPr id="11276" name="AutoShape 12"/>
          <p:cNvCxnSpPr>
            <a:cxnSpLocks noChangeShapeType="1"/>
            <a:stCxn id="11269" idx="5"/>
            <a:endCxn id="11270" idx="1"/>
          </p:cNvCxnSpPr>
          <p:nvPr/>
        </p:nvCxnSpPr>
        <p:spPr bwMode="auto">
          <a:xfrm>
            <a:off x="2762250" y="4972050"/>
            <a:ext cx="723900" cy="723900"/>
          </a:xfrm>
          <a:prstGeom prst="straightConnector1">
            <a:avLst/>
          </a:prstGeom>
          <a:noFill/>
          <a:ln w="9525">
            <a:solidFill>
              <a:schemeClr val="tx1"/>
            </a:solidFill>
            <a:round/>
            <a:headEnd/>
            <a:tailEnd type="triangle" w="med" len="med"/>
          </a:ln>
        </p:spPr>
      </p:cxnSp>
      <p:cxnSp>
        <p:nvCxnSpPr>
          <p:cNvPr id="11277" name="AutoShape 13"/>
          <p:cNvCxnSpPr>
            <a:cxnSpLocks noChangeShapeType="1"/>
            <a:stCxn id="11268" idx="1"/>
            <a:endCxn id="11271" idx="2"/>
          </p:cNvCxnSpPr>
          <p:nvPr/>
        </p:nvCxnSpPr>
        <p:spPr bwMode="auto">
          <a:xfrm flipV="1">
            <a:off x="819150" y="3733800"/>
            <a:ext cx="19050" cy="2114550"/>
          </a:xfrm>
          <a:prstGeom prst="straightConnector1">
            <a:avLst/>
          </a:prstGeom>
          <a:noFill/>
          <a:ln w="9525">
            <a:solidFill>
              <a:schemeClr val="tx1"/>
            </a:solidFill>
            <a:round/>
            <a:headEnd/>
            <a:tailEnd type="triangle" w="med" len="med"/>
          </a:ln>
        </p:spPr>
      </p:cxnSp>
      <p:cxnSp>
        <p:nvCxnSpPr>
          <p:cNvPr id="11278" name="AutoShape 14"/>
          <p:cNvCxnSpPr>
            <a:cxnSpLocks noChangeShapeType="1"/>
            <a:stCxn id="11269" idx="0"/>
            <a:endCxn id="11272" idx="2"/>
          </p:cNvCxnSpPr>
          <p:nvPr/>
        </p:nvCxnSpPr>
        <p:spPr bwMode="auto">
          <a:xfrm flipV="1">
            <a:off x="2438400" y="3733800"/>
            <a:ext cx="0" cy="457200"/>
          </a:xfrm>
          <a:prstGeom prst="straightConnector1">
            <a:avLst/>
          </a:prstGeom>
          <a:noFill/>
          <a:ln w="9525">
            <a:solidFill>
              <a:schemeClr val="tx1"/>
            </a:solidFill>
            <a:round/>
            <a:headEnd/>
            <a:tailEnd type="triangle" w="med" len="med"/>
          </a:ln>
        </p:spPr>
      </p:cxnSp>
      <p:cxnSp>
        <p:nvCxnSpPr>
          <p:cNvPr id="11279" name="AutoShape 15"/>
          <p:cNvCxnSpPr>
            <a:cxnSpLocks noChangeShapeType="1"/>
            <a:stCxn id="11270" idx="0"/>
            <a:endCxn id="11273" idx="2"/>
          </p:cNvCxnSpPr>
          <p:nvPr/>
        </p:nvCxnSpPr>
        <p:spPr bwMode="auto">
          <a:xfrm flipV="1">
            <a:off x="3810000" y="3733800"/>
            <a:ext cx="0" cy="1828800"/>
          </a:xfrm>
          <a:prstGeom prst="straightConnector1">
            <a:avLst/>
          </a:prstGeom>
          <a:noFill/>
          <a:ln w="9525">
            <a:solidFill>
              <a:schemeClr val="tx1"/>
            </a:solidFill>
            <a:round/>
            <a:headEnd/>
            <a:tailEnd type="triangle" w="med" len="med"/>
          </a:ln>
        </p:spPr>
      </p:cxnSp>
      <p:cxnSp>
        <p:nvCxnSpPr>
          <p:cNvPr id="11288" name="AutoShape 24"/>
          <p:cNvCxnSpPr>
            <a:cxnSpLocks noChangeShapeType="1"/>
            <a:endCxn id="11271" idx="0"/>
          </p:cNvCxnSpPr>
          <p:nvPr/>
        </p:nvCxnSpPr>
        <p:spPr bwMode="auto">
          <a:xfrm>
            <a:off x="819150" y="2171700"/>
            <a:ext cx="19050" cy="647700"/>
          </a:xfrm>
          <a:prstGeom prst="straightConnector1">
            <a:avLst/>
          </a:prstGeom>
          <a:noFill/>
          <a:ln w="9525">
            <a:solidFill>
              <a:schemeClr val="tx1"/>
            </a:solidFill>
            <a:round/>
            <a:headEnd/>
            <a:tailEnd type="triangle" w="med" len="med"/>
          </a:ln>
        </p:spPr>
      </p:cxnSp>
      <p:cxnSp>
        <p:nvCxnSpPr>
          <p:cNvPr id="11291" name="AutoShape 27"/>
          <p:cNvCxnSpPr>
            <a:cxnSpLocks noChangeShapeType="1"/>
            <a:endCxn id="11272" idx="0"/>
          </p:cNvCxnSpPr>
          <p:nvPr/>
        </p:nvCxnSpPr>
        <p:spPr bwMode="auto">
          <a:xfrm>
            <a:off x="2425700" y="2171700"/>
            <a:ext cx="12700" cy="647700"/>
          </a:xfrm>
          <a:prstGeom prst="straightConnector1">
            <a:avLst/>
          </a:prstGeom>
          <a:noFill/>
          <a:ln w="9525">
            <a:solidFill>
              <a:schemeClr val="tx1"/>
            </a:solidFill>
            <a:round/>
            <a:headEnd/>
            <a:tailEnd type="triangle" w="med" len="med"/>
          </a:ln>
        </p:spPr>
      </p:cxnSp>
      <p:cxnSp>
        <p:nvCxnSpPr>
          <p:cNvPr id="11292" name="AutoShape 28"/>
          <p:cNvCxnSpPr>
            <a:cxnSpLocks noChangeShapeType="1"/>
            <a:endCxn id="11273" idx="0"/>
          </p:cNvCxnSpPr>
          <p:nvPr/>
        </p:nvCxnSpPr>
        <p:spPr bwMode="auto">
          <a:xfrm>
            <a:off x="3797300" y="2095500"/>
            <a:ext cx="12700" cy="723900"/>
          </a:xfrm>
          <a:prstGeom prst="straightConnector1">
            <a:avLst/>
          </a:prstGeom>
          <a:noFill/>
          <a:ln w="9525">
            <a:solidFill>
              <a:schemeClr val="tx1"/>
            </a:solidFill>
            <a:round/>
            <a:headEnd/>
            <a:tailEnd type="triangle" w="med" len="med"/>
          </a:ln>
        </p:spPr>
      </p:cxnSp>
      <p:cxnSp>
        <p:nvCxnSpPr>
          <p:cNvPr id="11293" name="AutoShape 29"/>
          <p:cNvCxnSpPr>
            <a:cxnSpLocks noChangeShapeType="1"/>
            <a:stCxn id="11268" idx="7"/>
            <a:endCxn id="11269" idx="3"/>
          </p:cNvCxnSpPr>
          <p:nvPr/>
        </p:nvCxnSpPr>
        <p:spPr bwMode="auto">
          <a:xfrm flipV="1">
            <a:off x="1466850" y="4972050"/>
            <a:ext cx="647700" cy="876300"/>
          </a:xfrm>
          <a:prstGeom prst="straightConnector1">
            <a:avLst/>
          </a:prstGeom>
          <a:noFill/>
          <a:ln w="9525">
            <a:solidFill>
              <a:schemeClr val="tx1"/>
            </a:solidFill>
            <a:round/>
            <a:headEnd/>
            <a:tailEnd type="triangle" w="med" len="med"/>
          </a:ln>
        </p:spPr>
      </p:cxnSp>
      <p:pic>
        <p:nvPicPr>
          <p:cNvPr id="11297" name="Picture 33" descr="latex-image-1"/>
          <p:cNvPicPr>
            <a:picLocks noChangeAspect="1" noChangeArrowheads="1"/>
          </p:cNvPicPr>
          <p:nvPr/>
        </p:nvPicPr>
        <p:blipFill>
          <a:blip r:embed="rId3"/>
          <a:srcRect/>
          <a:stretch>
            <a:fillRect/>
          </a:stretch>
        </p:blipFill>
        <p:spPr bwMode="auto">
          <a:xfrm>
            <a:off x="952500" y="5986463"/>
            <a:ext cx="342900" cy="279400"/>
          </a:xfrm>
          <a:prstGeom prst="rect">
            <a:avLst/>
          </a:prstGeom>
          <a:noFill/>
        </p:spPr>
      </p:pic>
      <p:pic>
        <p:nvPicPr>
          <p:cNvPr id="11298" name="Picture 34" descr="latex-image-1"/>
          <p:cNvPicPr>
            <a:picLocks noChangeAspect="1" noChangeArrowheads="1"/>
          </p:cNvPicPr>
          <p:nvPr/>
        </p:nvPicPr>
        <p:blipFill>
          <a:blip r:embed="rId4"/>
          <a:srcRect/>
          <a:stretch>
            <a:fillRect/>
          </a:stretch>
        </p:blipFill>
        <p:spPr bwMode="auto">
          <a:xfrm>
            <a:off x="2247900" y="4457700"/>
            <a:ext cx="381000" cy="342900"/>
          </a:xfrm>
          <a:prstGeom prst="rect">
            <a:avLst/>
          </a:prstGeom>
          <a:noFill/>
        </p:spPr>
      </p:pic>
      <p:pic>
        <p:nvPicPr>
          <p:cNvPr id="11299" name="Picture 35" descr="latex-image-1"/>
          <p:cNvPicPr>
            <a:picLocks noChangeAspect="1" noChangeArrowheads="1"/>
          </p:cNvPicPr>
          <p:nvPr/>
        </p:nvPicPr>
        <p:blipFill>
          <a:blip r:embed="rId5"/>
          <a:srcRect/>
          <a:stretch>
            <a:fillRect/>
          </a:stretch>
        </p:blipFill>
        <p:spPr bwMode="auto">
          <a:xfrm>
            <a:off x="3606800" y="5815013"/>
            <a:ext cx="381000" cy="342900"/>
          </a:xfrm>
          <a:prstGeom prst="rect">
            <a:avLst/>
          </a:prstGeom>
          <a:noFill/>
        </p:spPr>
      </p:pic>
      <p:cxnSp>
        <p:nvCxnSpPr>
          <p:cNvPr id="11307" name="AutoShape 43"/>
          <p:cNvCxnSpPr>
            <a:cxnSpLocks noChangeShapeType="1"/>
            <a:endCxn id="11269" idx="4"/>
          </p:cNvCxnSpPr>
          <p:nvPr/>
        </p:nvCxnSpPr>
        <p:spPr bwMode="auto">
          <a:xfrm flipH="1" flipV="1">
            <a:off x="2438400" y="5105400"/>
            <a:ext cx="19050" cy="304800"/>
          </a:xfrm>
          <a:prstGeom prst="straightConnector1">
            <a:avLst/>
          </a:prstGeom>
          <a:noFill/>
          <a:ln w="9525">
            <a:solidFill>
              <a:schemeClr val="tx1"/>
            </a:solidFill>
            <a:round/>
            <a:headEnd/>
            <a:tailEnd type="triangle" w="med" len="med"/>
          </a:ln>
        </p:spPr>
      </p:cxnSp>
      <p:cxnSp>
        <p:nvCxnSpPr>
          <p:cNvPr id="11311" name="AutoShape 47"/>
          <p:cNvCxnSpPr>
            <a:cxnSpLocks noChangeShapeType="1"/>
            <a:endCxn id="11270" idx="6"/>
          </p:cNvCxnSpPr>
          <p:nvPr/>
        </p:nvCxnSpPr>
        <p:spPr bwMode="auto">
          <a:xfrm flipH="1" flipV="1">
            <a:off x="4267200" y="6019800"/>
            <a:ext cx="457200" cy="38100"/>
          </a:xfrm>
          <a:prstGeom prst="straightConnector1">
            <a:avLst/>
          </a:prstGeom>
          <a:noFill/>
          <a:ln w="9525">
            <a:solidFill>
              <a:schemeClr val="tx1"/>
            </a:solidFill>
            <a:round/>
            <a:headEnd/>
            <a:tailEnd type="triangle" w="med" len="med"/>
          </a:ln>
        </p:spPr>
      </p:cxnSp>
      <p:pic>
        <p:nvPicPr>
          <p:cNvPr id="33" name="Picture 32" descr="latex-image-1.pdf"/>
          <p:cNvPicPr>
            <a:picLocks noChangeAspect="1"/>
          </p:cNvPicPr>
          <p:nvPr/>
        </p:nvPicPr>
        <p:blipFill>
          <a:blip r:embed="rId6"/>
          <a:stretch>
            <a:fillRect/>
          </a:stretch>
        </p:blipFill>
        <p:spPr>
          <a:xfrm>
            <a:off x="693738" y="1866900"/>
            <a:ext cx="304800" cy="266700"/>
          </a:xfrm>
          <a:prstGeom prst="rect">
            <a:avLst/>
          </a:prstGeom>
        </p:spPr>
      </p:pic>
      <p:pic>
        <p:nvPicPr>
          <p:cNvPr id="34" name="Picture 33" descr="latex-image-1.pdf"/>
          <p:cNvPicPr>
            <a:picLocks noChangeAspect="1"/>
          </p:cNvPicPr>
          <p:nvPr/>
        </p:nvPicPr>
        <p:blipFill>
          <a:blip r:embed="rId7"/>
          <a:stretch>
            <a:fillRect/>
          </a:stretch>
        </p:blipFill>
        <p:spPr>
          <a:xfrm>
            <a:off x="2249488" y="1852613"/>
            <a:ext cx="317500" cy="266700"/>
          </a:xfrm>
          <a:prstGeom prst="rect">
            <a:avLst/>
          </a:prstGeom>
        </p:spPr>
      </p:pic>
      <p:pic>
        <p:nvPicPr>
          <p:cNvPr id="35" name="Picture 34" descr="latex-image-1.pdf"/>
          <p:cNvPicPr>
            <a:picLocks noChangeAspect="1"/>
          </p:cNvPicPr>
          <p:nvPr/>
        </p:nvPicPr>
        <p:blipFill>
          <a:blip r:embed="rId8"/>
          <a:stretch>
            <a:fillRect/>
          </a:stretch>
        </p:blipFill>
        <p:spPr>
          <a:xfrm>
            <a:off x="3651250" y="1828800"/>
            <a:ext cx="317500" cy="266700"/>
          </a:xfrm>
          <a:prstGeom prst="rect">
            <a:avLst/>
          </a:prstGeom>
        </p:spPr>
      </p:pic>
      <p:pic>
        <p:nvPicPr>
          <p:cNvPr id="39" name="Picture 38" descr="latex-image-1.pdf"/>
          <p:cNvPicPr>
            <a:picLocks noChangeAspect="1"/>
          </p:cNvPicPr>
          <p:nvPr/>
        </p:nvPicPr>
        <p:blipFill>
          <a:blip r:embed="rId9"/>
          <a:stretch>
            <a:fillRect/>
          </a:stretch>
        </p:blipFill>
        <p:spPr>
          <a:xfrm>
            <a:off x="658813" y="3103563"/>
            <a:ext cx="406400" cy="304800"/>
          </a:xfrm>
          <a:prstGeom prst="rect">
            <a:avLst/>
          </a:prstGeom>
        </p:spPr>
      </p:pic>
      <p:pic>
        <p:nvPicPr>
          <p:cNvPr id="40" name="Picture 39" descr="latex-image-1.pdf"/>
          <p:cNvPicPr>
            <a:picLocks noChangeAspect="1"/>
          </p:cNvPicPr>
          <p:nvPr/>
        </p:nvPicPr>
        <p:blipFill>
          <a:blip r:embed="rId10"/>
          <a:stretch>
            <a:fillRect/>
          </a:stretch>
        </p:blipFill>
        <p:spPr>
          <a:xfrm>
            <a:off x="2266950" y="3106738"/>
            <a:ext cx="342900" cy="355600"/>
          </a:xfrm>
          <a:prstGeom prst="rect">
            <a:avLst/>
          </a:prstGeom>
        </p:spPr>
      </p:pic>
      <p:pic>
        <p:nvPicPr>
          <p:cNvPr id="41" name="Picture 40" descr="latex-image-1.pdf"/>
          <p:cNvPicPr>
            <a:picLocks noChangeAspect="1"/>
          </p:cNvPicPr>
          <p:nvPr/>
        </p:nvPicPr>
        <p:blipFill>
          <a:blip r:embed="rId11"/>
          <a:stretch>
            <a:fillRect/>
          </a:stretch>
        </p:blipFill>
        <p:spPr>
          <a:xfrm>
            <a:off x="3603625" y="3106738"/>
            <a:ext cx="355600" cy="355600"/>
          </a:xfrm>
          <a:prstGeom prst="rect">
            <a:avLst/>
          </a:prstGeom>
        </p:spPr>
      </p:pic>
      <p:pic>
        <p:nvPicPr>
          <p:cNvPr id="42" name="Picture 41" descr="latex-image-1.pdf"/>
          <p:cNvPicPr>
            <a:picLocks noChangeAspect="1"/>
          </p:cNvPicPr>
          <p:nvPr/>
        </p:nvPicPr>
        <p:blipFill>
          <a:blip r:embed="rId12"/>
          <a:stretch>
            <a:fillRect/>
          </a:stretch>
        </p:blipFill>
        <p:spPr>
          <a:xfrm>
            <a:off x="2327275" y="5464175"/>
            <a:ext cx="279400" cy="254000"/>
          </a:xfrm>
          <a:prstGeom prst="rect">
            <a:avLst/>
          </a:prstGeom>
        </p:spPr>
      </p:pic>
      <p:pic>
        <p:nvPicPr>
          <p:cNvPr id="43" name="Picture 42" descr="latex-image-1.pdf"/>
          <p:cNvPicPr>
            <a:picLocks noChangeAspect="1"/>
          </p:cNvPicPr>
          <p:nvPr/>
        </p:nvPicPr>
        <p:blipFill>
          <a:blip r:embed="rId13"/>
          <a:stretch>
            <a:fillRect/>
          </a:stretch>
        </p:blipFill>
        <p:spPr>
          <a:xfrm>
            <a:off x="4816475" y="5959475"/>
            <a:ext cx="292100" cy="254000"/>
          </a:xfrm>
          <a:prstGeom prst="rect">
            <a:avLst/>
          </a:prstGeom>
        </p:spPr>
      </p:pic>
      <p:pic>
        <p:nvPicPr>
          <p:cNvPr id="44" name="Picture 43" descr="latex-image-1.pdf"/>
          <p:cNvPicPr>
            <a:picLocks noChangeAspect="1"/>
          </p:cNvPicPr>
          <p:nvPr/>
        </p:nvPicPr>
        <p:blipFill>
          <a:blip r:embed="rId14"/>
          <a:stretch>
            <a:fillRect/>
          </a:stretch>
        </p:blipFill>
        <p:spPr>
          <a:xfrm>
            <a:off x="4724400" y="2616200"/>
            <a:ext cx="4267200" cy="279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976313" y="1490663"/>
            <a:ext cx="6972300" cy="749300"/>
          </a:xfrm>
          <a:prstGeom prst="rect">
            <a:avLst/>
          </a:prstGeom>
        </p:spPr>
      </p:pic>
      <p:pic>
        <p:nvPicPr>
          <p:cNvPr id="5" name="Picture 4" descr="latex-image-1.pdf"/>
          <p:cNvPicPr>
            <a:picLocks noChangeAspect="1"/>
          </p:cNvPicPr>
          <p:nvPr/>
        </p:nvPicPr>
        <p:blipFill>
          <a:blip r:embed="rId4"/>
          <a:stretch>
            <a:fillRect/>
          </a:stretch>
        </p:blipFill>
        <p:spPr>
          <a:xfrm>
            <a:off x="976313" y="2520950"/>
            <a:ext cx="5969000" cy="1104900"/>
          </a:xfrm>
          <a:prstGeom prst="rect">
            <a:avLst/>
          </a:prstGeom>
        </p:spPr>
      </p:pic>
      <p:pic>
        <p:nvPicPr>
          <p:cNvPr id="7" name="Picture 6" descr="latex-image-1.pdf"/>
          <p:cNvPicPr>
            <a:picLocks noChangeAspect="1"/>
          </p:cNvPicPr>
          <p:nvPr/>
        </p:nvPicPr>
        <p:blipFill>
          <a:blip r:embed="rId5"/>
          <a:stretch>
            <a:fillRect/>
          </a:stretch>
        </p:blipFill>
        <p:spPr>
          <a:xfrm>
            <a:off x="2838450" y="379413"/>
            <a:ext cx="2946400" cy="711200"/>
          </a:xfrm>
          <a:prstGeom prst="rect">
            <a:avLst/>
          </a:prstGeom>
        </p:spPr>
      </p:pic>
      <p:pic>
        <p:nvPicPr>
          <p:cNvPr id="2" name="Picture 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7223" y="3952009"/>
            <a:ext cx="3594100" cy="2717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Observable variables in the latent variable model (fairly common)</a:t>
            </a:r>
            <a:endParaRPr lang="en-US" dirty="0"/>
          </a:p>
        </p:txBody>
      </p:sp>
      <p:sp>
        <p:nvSpPr>
          <p:cNvPr id="3" name="Content Placeholder 2"/>
          <p:cNvSpPr>
            <a:spLocks noGrp="1"/>
          </p:cNvSpPr>
          <p:nvPr>
            <p:ph idx="1"/>
          </p:nvPr>
        </p:nvSpPr>
        <p:spPr>
          <a:xfrm>
            <a:off x="457200" y="1600200"/>
            <a:ext cx="8229600" cy="5257799"/>
          </a:xfrm>
        </p:spPr>
        <p:txBody>
          <a:bodyPr/>
          <a:lstStyle/>
          <a:p>
            <a:r>
              <a:rPr lang="en-US" dirty="0" smtClean="0"/>
              <a:t>These present no problem</a:t>
            </a:r>
          </a:p>
          <a:p>
            <a:r>
              <a:rPr lang="en-US" dirty="0" smtClean="0"/>
              <a:t>Let </a:t>
            </a:r>
            <a:r>
              <a:rPr lang="en-US" i="1" dirty="0" smtClean="0"/>
              <a:t>P(e</a:t>
            </a:r>
            <a:r>
              <a:rPr lang="en-US" i="1" baseline="-25000" dirty="0" smtClean="0"/>
              <a:t>j</a:t>
            </a:r>
            <a:r>
              <a:rPr lang="en-US" i="1" dirty="0" smtClean="0"/>
              <a:t>=0) = 1</a:t>
            </a:r>
            <a:r>
              <a:rPr lang="en-US" dirty="0" smtClean="0"/>
              <a:t>, so </a:t>
            </a:r>
            <a:r>
              <a:rPr lang="en-US" i="1" dirty="0" smtClean="0"/>
              <a:t>Var(e</a:t>
            </a:r>
            <a:r>
              <a:rPr lang="en-US" i="1" baseline="-25000" dirty="0" smtClean="0"/>
              <a:t>j</a:t>
            </a:r>
            <a:r>
              <a:rPr lang="en-US" i="1" dirty="0" smtClean="0"/>
              <a:t>) = 0</a:t>
            </a:r>
          </a:p>
          <a:p>
            <a:r>
              <a:rPr lang="en-US" dirty="0" smtClean="0"/>
              <a:t>And </a:t>
            </a:r>
            <a:r>
              <a:rPr lang="en-US" i="1" dirty="0" smtClean="0"/>
              <a:t>Cov(e</a:t>
            </a:r>
            <a:r>
              <a:rPr lang="en-US" i="1" baseline="-25000" dirty="0" smtClean="0"/>
              <a:t>i</a:t>
            </a:r>
            <a:r>
              <a:rPr lang="en-US" i="1" dirty="0" smtClean="0"/>
              <a:t>,e</a:t>
            </a:r>
            <a:r>
              <a:rPr lang="en-US" i="1" baseline="-25000" dirty="0" smtClean="0"/>
              <a:t>j</a:t>
            </a:r>
            <a:r>
              <a:rPr lang="en-US" i="1" dirty="0" smtClean="0"/>
              <a:t>)=0 </a:t>
            </a:r>
            <a:r>
              <a:rPr lang="en-US" dirty="0" smtClean="0"/>
              <a:t>because if </a:t>
            </a:r>
            <a:r>
              <a:rPr lang="en-US" i="1" dirty="0" smtClean="0"/>
              <a:t>P(e</a:t>
            </a:r>
            <a:r>
              <a:rPr lang="en-US" i="1" baseline="-25000" dirty="0" smtClean="0"/>
              <a:t>j</a:t>
            </a:r>
            <a:r>
              <a:rPr lang="en-US" i="1" dirty="0" smtClean="0"/>
              <a:t>=0) = 1</a:t>
            </a:r>
          </a:p>
          <a:p>
            <a:endParaRPr lang="en-US" i="1" dirty="0" smtClean="0"/>
          </a:p>
          <a:p>
            <a:endParaRPr lang="en-US" i="1" dirty="0" smtClean="0"/>
          </a:p>
          <a:p>
            <a:endParaRPr lang="en-US" i="1" dirty="0" smtClean="0"/>
          </a:p>
          <a:p>
            <a:endParaRPr lang="en-US" i="1" dirty="0" smtClean="0"/>
          </a:p>
          <a:p>
            <a:r>
              <a:rPr lang="en-US" dirty="0" smtClean="0"/>
              <a:t>So in the covariance matrix </a:t>
            </a:r>
            <a:r>
              <a:rPr lang="en-US" b="1" dirty="0" smtClean="0"/>
              <a:t>Ω</a:t>
            </a:r>
            <a:r>
              <a:rPr lang="en-US" dirty="0" smtClean="0"/>
              <a:t>=V(</a:t>
            </a:r>
            <a:r>
              <a:rPr lang="en-US" b="1" dirty="0" smtClean="0"/>
              <a:t>e</a:t>
            </a:r>
            <a:r>
              <a:rPr lang="en-US" dirty="0" smtClean="0"/>
              <a:t>), just set   ω</a:t>
            </a:r>
            <a:r>
              <a:rPr lang="en-US" baseline="-25000" dirty="0" smtClean="0"/>
              <a:t>ij</a:t>
            </a:r>
            <a:r>
              <a:rPr lang="en-US" dirty="0" smtClean="0"/>
              <a:t> = ω</a:t>
            </a:r>
            <a:r>
              <a:rPr lang="en-US" baseline="-25000" dirty="0" smtClean="0"/>
              <a:t>ji</a:t>
            </a:r>
            <a:r>
              <a:rPr lang="en-US" dirty="0" smtClean="0"/>
              <a:t> = 0, i=1,…,k</a:t>
            </a:r>
            <a:endParaRPr lang="en-US" dirty="0"/>
          </a:p>
        </p:txBody>
      </p:sp>
      <p:pic>
        <p:nvPicPr>
          <p:cNvPr id="4" name="Picture 3" descr="latex-image-1.pdf"/>
          <p:cNvPicPr>
            <a:picLocks noChangeAspect="1"/>
          </p:cNvPicPr>
          <p:nvPr/>
        </p:nvPicPr>
        <p:blipFill>
          <a:blip r:embed="rId3"/>
          <a:stretch>
            <a:fillRect/>
          </a:stretch>
        </p:blipFill>
        <p:spPr>
          <a:xfrm>
            <a:off x="841507" y="3576271"/>
            <a:ext cx="7581900" cy="1739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901"/>
          </a:xfrm>
        </p:spPr>
        <p:txBody>
          <a:bodyPr/>
          <a:lstStyle/>
          <a:p>
            <a:r>
              <a:rPr lang="en-US" dirty="0" smtClean="0"/>
              <a:t>What should you be able to do?</a:t>
            </a:r>
            <a:endParaRPr lang="en-US" dirty="0"/>
          </a:p>
        </p:txBody>
      </p:sp>
      <p:sp>
        <p:nvSpPr>
          <p:cNvPr id="3" name="Content Placeholder 2"/>
          <p:cNvSpPr>
            <a:spLocks noGrp="1"/>
          </p:cNvSpPr>
          <p:nvPr>
            <p:ph idx="1"/>
          </p:nvPr>
        </p:nvSpPr>
        <p:spPr>
          <a:xfrm>
            <a:off x="457200" y="1086250"/>
            <a:ext cx="8229600" cy="5771750"/>
          </a:xfrm>
        </p:spPr>
        <p:txBody>
          <a:bodyPr>
            <a:normAutofit lnSpcReduction="10000"/>
          </a:bodyPr>
          <a:lstStyle/>
          <a:p>
            <a:r>
              <a:rPr lang="en-US" dirty="0" smtClean="0"/>
              <a:t>Given a path diagram, write the model equations and say which exogenous variables are correlated with each other.</a:t>
            </a:r>
          </a:p>
          <a:p>
            <a:r>
              <a:rPr lang="en-US" dirty="0" smtClean="0"/>
              <a:t>Given the model equations and information about which exogenous variables are correlated with each other, draw the path diagram.</a:t>
            </a:r>
          </a:p>
          <a:p>
            <a:r>
              <a:rPr lang="en-US" dirty="0" smtClean="0"/>
              <a:t>Given either piece of information, write the model in matrix form and say what all the matrices are.</a:t>
            </a:r>
          </a:p>
          <a:p>
            <a:r>
              <a:rPr lang="en-US" dirty="0" smtClean="0"/>
              <a:t>Calculate model covariance matrices</a:t>
            </a:r>
          </a:p>
          <a:p>
            <a:r>
              <a:rPr lang="en-US" dirty="0" smtClean="0"/>
              <a:t>Check identifiability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stretch>
            <a:fillRect/>
          </a:stretch>
        </p:blipFill>
        <p:spPr>
          <a:xfrm>
            <a:off x="2667122" y="1028700"/>
            <a:ext cx="3314700" cy="1524000"/>
          </a:xfrm>
          <a:prstGeom prst="rect">
            <a:avLst/>
          </a:prstGeom>
        </p:spPr>
      </p:pic>
      <p:sp>
        <p:nvSpPr>
          <p:cNvPr id="8" name="Title 7"/>
          <p:cNvSpPr>
            <a:spLocks noGrp="1"/>
          </p:cNvSpPr>
          <p:nvPr>
            <p:ph type="title"/>
          </p:nvPr>
        </p:nvSpPr>
        <p:spPr>
          <a:xfrm>
            <a:off x="457200" y="0"/>
            <a:ext cx="8229600" cy="611074"/>
          </a:xfrm>
        </p:spPr>
        <p:txBody>
          <a:bodyPr>
            <a:normAutofit fontScale="90000"/>
          </a:bodyPr>
          <a:lstStyle/>
          <a:p>
            <a:r>
              <a:rPr lang="en-US" dirty="0" smtClean="0"/>
              <a:t>Recall the notation</a:t>
            </a:r>
            <a:endParaRPr lang="en-US" dirty="0"/>
          </a:p>
        </p:txBody>
      </p:sp>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195782"/>
            <a:ext cx="8432800" cy="2590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5035"/>
          </a:xfrm>
        </p:spPr>
        <p:txBody>
          <a:bodyPr>
            <a:noAutofit/>
          </a:bodyPr>
          <a:lstStyle/>
          <a:p>
            <a:r>
              <a:rPr lang="en-US" sz="3200" dirty="0" smtClean="0"/>
              <a:t>For the latent variable model, calculate </a:t>
            </a:r>
            <a:r>
              <a:rPr lang="en-US" sz="3200" b="1" dirty="0" smtClean="0"/>
              <a:t>Φ</a:t>
            </a:r>
            <a:r>
              <a:rPr lang="en-US" sz="3200" dirty="0" smtClean="0"/>
              <a:t> = V(</a:t>
            </a:r>
            <a:r>
              <a:rPr lang="en-US" sz="3200" b="1" dirty="0" smtClean="0"/>
              <a:t>F</a:t>
            </a:r>
            <a:r>
              <a:rPr lang="en-US" sz="3200" dirty="0" smtClean="0"/>
              <a:t>)</a:t>
            </a:r>
            <a:endParaRPr lang="en-US" sz="3200" dirty="0"/>
          </a:p>
        </p:txBody>
      </p:sp>
      <p:pic>
        <p:nvPicPr>
          <p:cNvPr id="4" name="Picture 3" descr="latex-image-1.pdf"/>
          <p:cNvPicPr>
            <a:picLocks noChangeAspect="1"/>
          </p:cNvPicPr>
          <p:nvPr/>
        </p:nvPicPr>
        <p:blipFill>
          <a:blip r:embed="rId3"/>
          <a:stretch>
            <a:fillRect/>
          </a:stretch>
        </p:blipFill>
        <p:spPr>
          <a:xfrm>
            <a:off x="1811338" y="1295400"/>
            <a:ext cx="5969000" cy="2590800"/>
          </a:xfrm>
          <a:prstGeom prst="rect">
            <a:avLst/>
          </a:prstGeom>
        </p:spPr>
      </p:pic>
      <p:sp>
        <p:nvSpPr>
          <p:cNvPr id="5" name="TextBox 4"/>
          <p:cNvSpPr txBox="1"/>
          <p:nvPr/>
        </p:nvSpPr>
        <p:spPr>
          <a:xfrm>
            <a:off x="467852" y="4070866"/>
            <a:ext cx="465880" cy="369332"/>
          </a:xfrm>
          <a:prstGeom prst="rect">
            <a:avLst/>
          </a:prstGeom>
          <a:noFill/>
        </p:spPr>
        <p:txBody>
          <a:bodyPr wrap="none" rtlCol="0">
            <a:spAutoFit/>
          </a:bodyPr>
          <a:lstStyle/>
          <a:p>
            <a:r>
              <a:rPr lang="en-US" dirty="0" smtClean="0"/>
              <a:t>So,</a:t>
            </a:r>
            <a:endParaRPr lang="en-US" dirty="0"/>
          </a:p>
        </p:txBody>
      </p:sp>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96691"/>
            <a:ext cx="9144000" cy="1828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6250"/>
          </a:xfrm>
        </p:spPr>
        <p:txBody>
          <a:bodyPr>
            <a:noAutofit/>
          </a:bodyPr>
          <a:lstStyle/>
          <a:p>
            <a:r>
              <a:rPr lang="en-US" sz="3200" dirty="0" smtClean="0"/>
              <a:t>For the measurement model, calculate </a:t>
            </a:r>
            <a:r>
              <a:rPr lang="en-US" sz="3200" b="1" dirty="0" smtClean="0"/>
              <a:t>Σ</a:t>
            </a:r>
            <a:r>
              <a:rPr lang="en-US" sz="3200" dirty="0" smtClean="0"/>
              <a:t> = V(</a:t>
            </a:r>
            <a:r>
              <a:rPr lang="en-US" sz="3200" b="1" dirty="0" smtClean="0"/>
              <a:t>D</a:t>
            </a:r>
            <a:r>
              <a:rPr lang="en-US" sz="3200" dirty="0" smtClean="0"/>
              <a:t>)</a:t>
            </a:r>
            <a:endParaRPr lang="en-US" sz="3200"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32" y="2080491"/>
            <a:ext cx="6515100" cy="375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Variables can be response in one equation and explanatory in another</a:t>
            </a:r>
            <a:br>
              <a:rPr lang="en-US" dirty="0" smtClean="0"/>
            </a:br>
            <a:endParaRPr lang="en-US" dirty="0"/>
          </a:p>
        </p:txBody>
      </p:sp>
      <p:sp>
        <p:nvSpPr>
          <p:cNvPr id="3" name="Content Placeholder 2"/>
          <p:cNvSpPr>
            <a:spLocks noGrp="1"/>
          </p:cNvSpPr>
          <p:nvPr>
            <p:ph idx="1"/>
          </p:nvPr>
        </p:nvSpPr>
        <p:spPr>
          <a:xfrm>
            <a:off x="457200" y="1417637"/>
            <a:ext cx="8229600" cy="5233557"/>
          </a:xfrm>
        </p:spPr>
        <p:txBody>
          <a:bodyPr>
            <a:normAutofit lnSpcReduction="10000"/>
          </a:bodyPr>
          <a:lstStyle/>
          <a:p>
            <a:r>
              <a:rPr lang="en-US" dirty="0" smtClean="0"/>
              <a:t>Variables (IQ = Intelligence Quotient):</a:t>
            </a:r>
          </a:p>
          <a:p>
            <a:pPr lvl="1"/>
            <a:r>
              <a:rPr lang="en-US" dirty="0" smtClean="0"/>
              <a:t>X</a:t>
            </a:r>
            <a:r>
              <a:rPr lang="en-US" baseline="-25000" dirty="0" smtClean="0"/>
              <a:t>1</a:t>
            </a:r>
            <a:r>
              <a:rPr lang="en-US" dirty="0" smtClean="0"/>
              <a:t> = Mother’s adult IQ</a:t>
            </a:r>
          </a:p>
          <a:p>
            <a:pPr lvl="1"/>
            <a:r>
              <a:rPr lang="en-US" dirty="0" smtClean="0"/>
              <a:t>X</a:t>
            </a:r>
            <a:r>
              <a:rPr lang="en-US" baseline="-25000" dirty="0" smtClean="0"/>
              <a:t>2</a:t>
            </a:r>
            <a:r>
              <a:rPr lang="en-US" dirty="0" smtClean="0"/>
              <a:t> = Father’s adult IQ</a:t>
            </a:r>
          </a:p>
          <a:p>
            <a:pPr lvl="1"/>
            <a:r>
              <a:rPr lang="en-US" dirty="0" smtClean="0"/>
              <a:t>Y</a:t>
            </a:r>
            <a:r>
              <a:rPr lang="en-US" baseline="-25000" dirty="0" smtClean="0"/>
              <a:t>1</a:t>
            </a:r>
            <a:r>
              <a:rPr lang="en-US" dirty="0" smtClean="0"/>
              <a:t> = Person’s adult IQ</a:t>
            </a:r>
          </a:p>
          <a:p>
            <a:pPr lvl="1"/>
            <a:r>
              <a:rPr lang="en-US" dirty="0" smtClean="0"/>
              <a:t>Y</a:t>
            </a:r>
            <a:r>
              <a:rPr lang="en-US" baseline="-25000" dirty="0" smtClean="0"/>
              <a:t>2</a:t>
            </a:r>
            <a:r>
              <a:rPr lang="en-US" dirty="0" smtClean="0"/>
              <a:t> = Child’s IQ in Grade 8</a:t>
            </a:r>
          </a:p>
          <a:p>
            <a:endParaRPr lang="en-US" dirty="0" smtClean="0"/>
          </a:p>
          <a:p>
            <a:endParaRPr lang="en-US" dirty="0" smtClean="0"/>
          </a:p>
          <a:p>
            <a:r>
              <a:rPr lang="en-US" dirty="0" smtClean="0"/>
              <a:t>Of course all these variables are measured with error.</a:t>
            </a:r>
          </a:p>
          <a:p>
            <a:r>
              <a:rPr lang="en-US" dirty="0" smtClean="0"/>
              <a:t>We will lose the intercepts very soon.</a:t>
            </a:r>
          </a:p>
          <a:p>
            <a:endParaRPr lang="en-US" dirty="0" smtClean="0"/>
          </a:p>
          <a:p>
            <a:pPr>
              <a:buNone/>
            </a:pPr>
            <a:endParaRPr lang="en-US" dirty="0" smtClean="0"/>
          </a:p>
          <a:p>
            <a:endParaRPr lang="en-US" dirty="0" smtClean="0"/>
          </a:p>
          <a:p>
            <a:pPr>
              <a:buNone/>
            </a:pPr>
            <a:endParaRPr lang="en-US" dirty="0" smtClean="0"/>
          </a:p>
          <a:p>
            <a:endParaRPr lang="en-US" dirty="0"/>
          </a:p>
        </p:txBody>
      </p:sp>
      <p:pic>
        <p:nvPicPr>
          <p:cNvPr id="4" name="Picture 3" descr="latex-image-1.pdf"/>
          <p:cNvPicPr>
            <a:picLocks noChangeAspect="1"/>
          </p:cNvPicPr>
          <p:nvPr/>
        </p:nvPicPr>
        <p:blipFill>
          <a:blip r:embed="rId3"/>
          <a:stretch>
            <a:fillRect/>
          </a:stretch>
        </p:blipFill>
        <p:spPr>
          <a:xfrm>
            <a:off x="1535113" y="3981450"/>
            <a:ext cx="5219700" cy="927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611074"/>
          </a:xfrm>
        </p:spPr>
        <p:txBody>
          <a:bodyPr>
            <a:normAutofit fontScale="90000"/>
          </a:bodyPr>
          <a:lstStyle/>
          <a:p>
            <a:r>
              <a:rPr lang="en-US" dirty="0" smtClean="0"/>
              <a:t>Two-stage Proofs of Identifiability</a:t>
            </a:r>
            <a:endParaRPr lang="en-US" dirty="0"/>
          </a:p>
        </p:txBody>
      </p:sp>
      <p:sp>
        <p:nvSpPr>
          <p:cNvPr id="9" name="Content Placeholder 8"/>
          <p:cNvSpPr>
            <a:spLocks noGrp="1"/>
          </p:cNvSpPr>
          <p:nvPr>
            <p:ph idx="1"/>
          </p:nvPr>
        </p:nvSpPr>
        <p:spPr>
          <a:xfrm>
            <a:off x="429408" y="969270"/>
            <a:ext cx="8229600" cy="5888730"/>
          </a:xfrm>
        </p:spPr>
        <p:txBody>
          <a:bodyPr>
            <a:normAutofit lnSpcReduction="10000"/>
          </a:bodyPr>
          <a:lstStyle/>
          <a:p>
            <a:r>
              <a:rPr lang="en-US" dirty="0"/>
              <a:t>Show the parameters of the measurement model (</a:t>
            </a:r>
            <a:r>
              <a:rPr lang="en-US" b="1" dirty="0" err="1"/>
              <a:t>Λ</a:t>
            </a:r>
            <a:r>
              <a:rPr lang="en-US" dirty="0"/>
              <a:t>, </a:t>
            </a:r>
            <a:r>
              <a:rPr lang="en-US" b="1" dirty="0" err="1"/>
              <a:t>Φ</a:t>
            </a:r>
            <a:r>
              <a:rPr lang="en-US" dirty="0"/>
              <a:t>, </a:t>
            </a:r>
            <a:r>
              <a:rPr lang="en-US" b="1" dirty="0" err="1"/>
              <a:t>Ω</a:t>
            </a:r>
            <a:r>
              <a:rPr lang="en-US" dirty="0"/>
              <a:t>) can be recovered from          </a:t>
            </a:r>
            <a:r>
              <a:rPr lang="en-US" sz="4129" b="1" dirty="0" err="1"/>
              <a:t>Σ</a:t>
            </a:r>
            <a:r>
              <a:rPr lang="en-US" dirty="0"/>
              <a:t>= V(</a:t>
            </a:r>
            <a:r>
              <a:rPr lang="en-US" b="1" dirty="0"/>
              <a:t>D</a:t>
            </a:r>
            <a:r>
              <a:rPr lang="en-US" dirty="0"/>
              <a:t>).</a:t>
            </a:r>
          </a:p>
          <a:p>
            <a:r>
              <a:rPr lang="en-US" dirty="0" smtClean="0"/>
              <a:t>Show the parameters of the latent variable model (</a:t>
            </a:r>
            <a:r>
              <a:rPr lang="en-US" b="1" dirty="0" smtClean="0"/>
              <a:t>β</a:t>
            </a:r>
            <a:r>
              <a:rPr lang="en-US" dirty="0" smtClean="0"/>
              <a:t>, </a:t>
            </a:r>
            <a:r>
              <a:rPr lang="en-US" b="1" dirty="0" smtClean="0"/>
              <a:t>Γ</a:t>
            </a:r>
            <a:r>
              <a:rPr lang="en-US" dirty="0" smtClean="0"/>
              <a:t>, </a:t>
            </a:r>
            <a:r>
              <a:rPr lang="en-US" b="1" dirty="0" smtClean="0"/>
              <a:t>Φ</a:t>
            </a:r>
            <a:r>
              <a:rPr lang="en-US" b="1" baseline="-25000" dirty="0" smtClean="0"/>
              <a:t>11</a:t>
            </a:r>
            <a:r>
              <a:rPr lang="en-US" dirty="0" smtClean="0"/>
              <a:t>, </a:t>
            </a:r>
            <a:r>
              <a:rPr lang="en-US" b="1" dirty="0" smtClean="0"/>
              <a:t>Ψ</a:t>
            </a:r>
            <a:r>
              <a:rPr lang="en-US" dirty="0" smtClean="0"/>
              <a:t>) can be recovered from </a:t>
            </a:r>
            <a:r>
              <a:rPr lang="en-US" sz="3765" b="1" dirty="0" smtClean="0"/>
              <a:t>Φ</a:t>
            </a:r>
            <a:r>
              <a:rPr lang="en-US" dirty="0" smtClean="0"/>
              <a:t> = V(</a:t>
            </a:r>
            <a:r>
              <a:rPr lang="en-US" b="1" dirty="0" smtClean="0"/>
              <a:t>F</a:t>
            </a:r>
            <a:r>
              <a:rPr lang="en-US" dirty="0" smtClean="0"/>
              <a:t>).</a:t>
            </a:r>
          </a:p>
          <a:p>
            <a:r>
              <a:rPr lang="en-US" dirty="0" smtClean="0"/>
              <a:t>This means </a:t>
            </a:r>
            <a:r>
              <a:rPr lang="en-US" i="1" dirty="0" smtClean="0"/>
              <a:t>all </a:t>
            </a:r>
            <a:r>
              <a:rPr lang="en-US" dirty="0" smtClean="0"/>
              <a:t>the parameters can be recovered from </a:t>
            </a:r>
            <a:r>
              <a:rPr lang="en-US" sz="3600" b="1" dirty="0" smtClean="0"/>
              <a:t>Σ</a:t>
            </a:r>
            <a:r>
              <a:rPr lang="en-US" sz="3600" dirty="0" smtClean="0"/>
              <a:t>.</a:t>
            </a:r>
          </a:p>
          <a:p>
            <a:r>
              <a:rPr lang="en-US" dirty="0" smtClean="0"/>
              <a:t>Break a big problem into two smaller ones.</a:t>
            </a:r>
          </a:p>
          <a:p>
            <a:r>
              <a:rPr lang="en-US" dirty="0" smtClean="0"/>
              <a:t>Develop </a:t>
            </a:r>
            <a:r>
              <a:rPr lang="en-US" i="1" dirty="0" smtClean="0"/>
              <a:t>rules </a:t>
            </a:r>
            <a:r>
              <a:rPr lang="en-US" dirty="0" smtClean="0"/>
              <a:t>for checking identifiability at each stage.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are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ctr"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www.utstat.toronto.edu</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brunner</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kumimoji="0" lang="en-US" sz="2000" b="0" i="0" u="none" strike="noStrike" kern="0" cap="none" spc="0" normalizeH="0" baseline="0" noProof="0" dirty="0" err="1" smtClean="0">
                <a:ln>
                  <a:noFill/>
                </a:ln>
                <a:solidFill>
                  <a:srgbClr val="000000"/>
                </a:solidFill>
                <a:effectLst/>
                <a:uLnTx/>
                <a:uFillTx/>
                <a:latin typeface="+mn-lt"/>
                <a:ea typeface="+mn-ea"/>
                <a:cs typeface="+mn-cs"/>
                <a:hlinkClick r:id="rId2"/>
              </a:rPr>
              <a:t>oldclass</a:t>
            </a: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a:t>
            </a:r>
            <a:r>
              <a:rPr lang="en-US" sz="2000" kern="0" dirty="0" smtClean="0">
                <a:solidFill>
                  <a:srgbClr val="000000"/>
                </a:solidFill>
                <a:latin typeface="+mn-lt"/>
                <a:ea typeface="+mn-ea"/>
                <a:cs typeface="+mn-cs"/>
                <a:hlinkClick r:id="rId2"/>
              </a:rPr>
              <a:t>431s15</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1747"/>
          </a:xfrm>
        </p:spPr>
        <p:txBody>
          <a:bodyPr/>
          <a:lstStyle/>
          <a:p>
            <a:r>
              <a:rPr lang="en-US" dirty="0" smtClean="0"/>
              <a:t>Modest changes in notation</a:t>
            </a:r>
            <a:endParaRPr lang="en-US" dirty="0"/>
          </a:p>
        </p:txBody>
      </p:sp>
      <p:sp>
        <p:nvSpPr>
          <p:cNvPr id="3" name="Content Placeholder 2"/>
          <p:cNvSpPr>
            <a:spLocks noGrp="1"/>
          </p:cNvSpPr>
          <p:nvPr>
            <p:ph idx="1"/>
          </p:nvPr>
        </p:nvSpPr>
        <p:spPr>
          <a:xfrm>
            <a:off x="457200" y="861748"/>
            <a:ext cx="8229600" cy="4402388"/>
          </a:xfrm>
        </p:spPr>
        <p:txBody>
          <a:bodyPr>
            <a:normAutofit/>
          </a:bodyPr>
          <a:lstStyle/>
          <a:p>
            <a:r>
              <a:rPr lang="en-US" dirty="0" smtClean="0"/>
              <a:t>Regression coefficients are now called gamma instead of beta</a:t>
            </a:r>
          </a:p>
          <a:p>
            <a:r>
              <a:rPr lang="en-US" dirty="0" smtClean="0"/>
              <a:t>Betas are used for links between Y variables</a:t>
            </a:r>
          </a:p>
          <a:p>
            <a:r>
              <a:rPr lang="en-US" dirty="0" smtClean="0"/>
              <a:t>Intercepts are alphas but they will soon disappear.</a:t>
            </a:r>
          </a:p>
          <a:p>
            <a:r>
              <a:rPr lang="en-US" dirty="0" smtClean="0"/>
              <a:t>We feel free to drop the subscript </a:t>
            </a:r>
            <a:r>
              <a:rPr lang="en-US" i="1" dirty="0" smtClean="0"/>
              <a:t>i</a:t>
            </a:r>
            <a:r>
              <a:rPr lang="en-US" dirty="0" smtClean="0"/>
              <a:t>; implicitly, everything is independent and identically distributed for </a:t>
            </a:r>
            <a:r>
              <a:rPr lang="en-US" i="1" dirty="0" smtClean="0"/>
              <a:t>i = 1, …, n</a:t>
            </a:r>
            <a:r>
              <a:rPr lang="en-US" dirty="0" smtClean="0"/>
              <a:t>.</a:t>
            </a:r>
            <a:endParaRPr lang="en-US" dirty="0"/>
          </a:p>
        </p:txBody>
      </p:sp>
      <p:pic>
        <p:nvPicPr>
          <p:cNvPr id="4" name="Picture 3" descr="latex-image-1.pdf"/>
          <p:cNvPicPr>
            <a:picLocks noChangeAspect="1"/>
          </p:cNvPicPr>
          <p:nvPr/>
        </p:nvPicPr>
        <p:blipFill>
          <a:blip r:embed="rId2"/>
          <a:stretch>
            <a:fillRect/>
          </a:stretch>
        </p:blipFill>
        <p:spPr>
          <a:xfrm>
            <a:off x="1535113" y="5586029"/>
            <a:ext cx="5219700" cy="927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901"/>
          </a:xfrm>
        </p:spPr>
        <p:txBody>
          <a:bodyPr/>
          <a:lstStyle/>
          <a:p>
            <a:r>
              <a:rPr lang="en-US" dirty="0" smtClean="0"/>
              <a:t>Vocabulary</a:t>
            </a:r>
            <a:endParaRPr lang="en-US" dirty="0"/>
          </a:p>
        </p:txBody>
      </p:sp>
      <p:sp>
        <p:nvSpPr>
          <p:cNvPr id="3" name="Content Placeholder 2"/>
          <p:cNvSpPr>
            <a:spLocks noGrp="1"/>
          </p:cNvSpPr>
          <p:nvPr>
            <p:ph idx="1"/>
          </p:nvPr>
        </p:nvSpPr>
        <p:spPr>
          <a:xfrm>
            <a:off x="457200" y="1052827"/>
            <a:ext cx="8229600" cy="5581656"/>
          </a:xfrm>
        </p:spPr>
        <p:txBody>
          <a:bodyPr>
            <a:normAutofit fontScale="92500" lnSpcReduction="10000"/>
          </a:bodyPr>
          <a:lstStyle/>
          <a:p>
            <a:r>
              <a:rPr lang="en-US" dirty="0" smtClean="0"/>
              <a:t>Variables can be Latent or Manifest.  </a:t>
            </a:r>
          </a:p>
          <a:p>
            <a:pPr lvl="1"/>
            <a:r>
              <a:rPr lang="en-US" dirty="0" smtClean="0"/>
              <a:t>Manifest means observable</a:t>
            </a:r>
          </a:p>
          <a:p>
            <a:pPr lvl="1"/>
            <a:r>
              <a:rPr lang="en-US" dirty="0" smtClean="0"/>
              <a:t>All error terms are latent</a:t>
            </a:r>
          </a:p>
          <a:p>
            <a:r>
              <a:rPr lang="en-US" dirty="0" smtClean="0"/>
              <a:t> Variables can be Exogenous or Endogenous</a:t>
            </a:r>
          </a:p>
          <a:p>
            <a:pPr lvl="1"/>
            <a:r>
              <a:rPr lang="en-US" b="1" dirty="0" smtClean="0"/>
              <a:t>Ex</a:t>
            </a:r>
            <a:r>
              <a:rPr lang="en-US" dirty="0" smtClean="0"/>
              <a:t>ogenous variables appear only on the right side of the = sign.  </a:t>
            </a:r>
          </a:p>
          <a:p>
            <a:pPr lvl="2"/>
            <a:r>
              <a:rPr lang="en-US" dirty="0" smtClean="0"/>
              <a:t>Think “X” for explanatory variable.</a:t>
            </a:r>
          </a:p>
          <a:p>
            <a:pPr lvl="2"/>
            <a:r>
              <a:rPr lang="en-US" dirty="0" smtClean="0"/>
              <a:t>All error terms are exogenous</a:t>
            </a:r>
          </a:p>
          <a:p>
            <a:pPr lvl="1"/>
            <a:r>
              <a:rPr lang="en-US" b="1" dirty="0" smtClean="0"/>
              <a:t>End</a:t>
            </a:r>
            <a:r>
              <a:rPr lang="en-US" dirty="0" smtClean="0"/>
              <a:t>ogenous variables appear on the left of at least one = sign.  </a:t>
            </a:r>
          </a:p>
          <a:p>
            <a:pPr lvl="2"/>
            <a:r>
              <a:rPr lang="en-US" dirty="0" smtClean="0"/>
              <a:t>Think “end” of an arrow pointing from exogenous to endogenous</a:t>
            </a:r>
          </a:p>
          <a:p>
            <a:pPr lvl="2"/>
            <a:r>
              <a:rPr lang="en-US" dirty="0" smtClean="0"/>
              <a:t>Betas link endogenous variables to other endogenous variables.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11612"/>
          </a:xfrm>
        </p:spPr>
        <p:txBody>
          <a:bodyPr>
            <a:normAutofit/>
          </a:bodyPr>
          <a:lstStyle/>
          <a:p>
            <a:r>
              <a:rPr lang="en-US" dirty="0" smtClean="0"/>
              <a:t>Path diagrams</a:t>
            </a:r>
            <a:endParaRPr lang="en-US" dirty="0"/>
          </a:p>
        </p:txBody>
      </p:sp>
      <p:sp>
        <p:nvSpPr>
          <p:cNvPr id="13316" name="Oval 4"/>
          <p:cNvSpPr>
            <a:spLocks noChangeArrowheads="1"/>
          </p:cNvSpPr>
          <p:nvPr/>
        </p:nvSpPr>
        <p:spPr bwMode="auto">
          <a:xfrm>
            <a:off x="838200" y="47625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17" name="Oval 5"/>
          <p:cNvSpPr>
            <a:spLocks noChangeArrowheads="1"/>
          </p:cNvSpPr>
          <p:nvPr/>
        </p:nvSpPr>
        <p:spPr bwMode="auto">
          <a:xfrm>
            <a:off x="2133600" y="35433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18" name="Oval 6"/>
          <p:cNvSpPr>
            <a:spLocks noChangeArrowheads="1"/>
          </p:cNvSpPr>
          <p:nvPr/>
        </p:nvSpPr>
        <p:spPr bwMode="auto">
          <a:xfrm>
            <a:off x="5257800" y="44577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sp>
        <p:nvSpPr>
          <p:cNvPr id="13319" name="Rectangle 7"/>
          <p:cNvSpPr>
            <a:spLocks noChangeArrowheads="1"/>
          </p:cNvSpPr>
          <p:nvPr/>
        </p:nvSpPr>
        <p:spPr bwMode="auto">
          <a:xfrm>
            <a:off x="533400" y="21717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3320" name="Rectangle 8"/>
          <p:cNvSpPr>
            <a:spLocks noChangeArrowheads="1"/>
          </p:cNvSpPr>
          <p:nvPr/>
        </p:nvSpPr>
        <p:spPr bwMode="auto">
          <a:xfrm>
            <a:off x="2133600" y="22479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sp>
        <p:nvSpPr>
          <p:cNvPr id="13321" name="Rectangle 9"/>
          <p:cNvSpPr>
            <a:spLocks noChangeArrowheads="1"/>
          </p:cNvSpPr>
          <p:nvPr/>
        </p:nvSpPr>
        <p:spPr bwMode="auto">
          <a:xfrm>
            <a:off x="5257800" y="24003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3322" name="AutoShape 10"/>
          <p:cNvCxnSpPr>
            <a:cxnSpLocks noChangeShapeType="1"/>
            <a:stCxn id="13316" idx="6"/>
            <a:endCxn id="13318" idx="2"/>
          </p:cNvCxnSpPr>
          <p:nvPr/>
        </p:nvCxnSpPr>
        <p:spPr bwMode="auto">
          <a:xfrm flipV="1">
            <a:off x="1752600" y="4914900"/>
            <a:ext cx="3505200" cy="304800"/>
          </a:xfrm>
          <a:prstGeom prst="straightConnector1">
            <a:avLst/>
          </a:prstGeom>
          <a:noFill/>
          <a:ln w="9525">
            <a:solidFill>
              <a:schemeClr val="tx1"/>
            </a:solidFill>
            <a:round/>
            <a:headEnd/>
            <a:tailEnd type="triangle" w="med" len="med"/>
          </a:ln>
        </p:spPr>
      </p:cxnSp>
      <p:cxnSp>
        <p:nvCxnSpPr>
          <p:cNvPr id="13323" name="AutoShape 11"/>
          <p:cNvCxnSpPr>
            <a:cxnSpLocks noChangeShapeType="1"/>
            <a:stCxn id="13317" idx="5"/>
            <a:endCxn id="13318" idx="1"/>
          </p:cNvCxnSpPr>
          <p:nvPr/>
        </p:nvCxnSpPr>
        <p:spPr bwMode="auto">
          <a:xfrm>
            <a:off x="2914650" y="4324350"/>
            <a:ext cx="2476500" cy="266700"/>
          </a:xfrm>
          <a:prstGeom prst="straightConnector1">
            <a:avLst/>
          </a:prstGeom>
          <a:noFill/>
          <a:ln w="9525">
            <a:solidFill>
              <a:schemeClr val="tx1"/>
            </a:solidFill>
            <a:round/>
            <a:headEnd/>
            <a:tailEnd type="triangle" w="med" len="med"/>
          </a:ln>
        </p:spPr>
      </p:cxnSp>
      <p:cxnSp>
        <p:nvCxnSpPr>
          <p:cNvPr id="13324" name="AutoShape 12"/>
          <p:cNvCxnSpPr>
            <a:cxnSpLocks noChangeShapeType="1"/>
            <a:stCxn id="13316" idx="1"/>
            <a:endCxn id="13319" idx="2"/>
          </p:cNvCxnSpPr>
          <p:nvPr/>
        </p:nvCxnSpPr>
        <p:spPr bwMode="auto">
          <a:xfrm flipV="1">
            <a:off x="971550" y="3086100"/>
            <a:ext cx="19050" cy="1809750"/>
          </a:xfrm>
          <a:prstGeom prst="straightConnector1">
            <a:avLst/>
          </a:prstGeom>
          <a:noFill/>
          <a:ln w="9525">
            <a:solidFill>
              <a:schemeClr val="tx1"/>
            </a:solidFill>
            <a:round/>
            <a:headEnd/>
            <a:tailEnd type="triangle" w="med" len="med"/>
          </a:ln>
        </p:spPr>
      </p:cxnSp>
      <p:cxnSp>
        <p:nvCxnSpPr>
          <p:cNvPr id="13325" name="AutoShape 13"/>
          <p:cNvCxnSpPr>
            <a:cxnSpLocks noChangeShapeType="1"/>
            <a:stCxn id="13317" idx="0"/>
            <a:endCxn id="13320" idx="2"/>
          </p:cNvCxnSpPr>
          <p:nvPr/>
        </p:nvCxnSpPr>
        <p:spPr bwMode="auto">
          <a:xfrm flipV="1">
            <a:off x="2590800" y="3162300"/>
            <a:ext cx="0" cy="381000"/>
          </a:xfrm>
          <a:prstGeom prst="straightConnector1">
            <a:avLst/>
          </a:prstGeom>
          <a:noFill/>
          <a:ln w="9525">
            <a:solidFill>
              <a:schemeClr val="tx1"/>
            </a:solidFill>
            <a:round/>
            <a:headEnd/>
            <a:tailEnd type="triangle" w="med" len="med"/>
          </a:ln>
        </p:spPr>
      </p:cxnSp>
      <p:cxnSp>
        <p:nvCxnSpPr>
          <p:cNvPr id="13326" name="AutoShape 14"/>
          <p:cNvCxnSpPr>
            <a:cxnSpLocks noChangeShapeType="1"/>
            <a:stCxn id="13318" idx="0"/>
            <a:endCxn id="13321" idx="2"/>
          </p:cNvCxnSpPr>
          <p:nvPr/>
        </p:nvCxnSpPr>
        <p:spPr bwMode="auto">
          <a:xfrm flipV="1">
            <a:off x="5715000" y="3314700"/>
            <a:ext cx="0" cy="1143000"/>
          </a:xfrm>
          <a:prstGeom prst="straightConnector1">
            <a:avLst/>
          </a:prstGeom>
          <a:noFill/>
          <a:ln w="9525">
            <a:solidFill>
              <a:schemeClr val="tx1"/>
            </a:solidFill>
            <a:round/>
            <a:headEnd/>
            <a:tailEnd type="triangle" w="med" len="med"/>
          </a:ln>
        </p:spPr>
      </p:cxnSp>
      <p:pic>
        <p:nvPicPr>
          <p:cNvPr id="13335" name="Picture 23" descr="latex-image-1"/>
          <p:cNvPicPr>
            <a:picLocks noChangeAspect="1" noChangeArrowheads="1"/>
          </p:cNvPicPr>
          <p:nvPr/>
        </p:nvPicPr>
        <p:blipFill>
          <a:blip r:embed="rId3"/>
          <a:srcRect/>
          <a:stretch>
            <a:fillRect/>
          </a:stretch>
        </p:blipFill>
        <p:spPr bwMode="auto">
          <a:xfrm>
            <a:off x="5524500" y="4762500"/>
            <a:ext cx="381000" cy="342900"/>
          </a:xfrm>
          <a:prstGeom prst="rect">
            <a:avLst/>
          </a:prstGeom>
          <a:noFill/>
        </p:spPr>
      </p:pic>
      <p:pic>
        <p:nvPicPr>
          <p:cNvPr id="13336" name="Picture 24" descr="latex-image-1"/>
          <p:cNvPicPr>
            <a:picLocks noChangeAspect="1" noChangeArrowheads="1"/>
          </p:cNvPicPr>
          <p:nvPr/>
        </p:nvPicPr>
        <p:blipFill>
          <a:blip r:embed="rId4"/>
          <a:srcRect/>
          <a:stretch>
            <a:fillRect/>
          </a:stretch>
        </p:blipFill>
        <p:spPr bwMode="auto">
          <a:xfrm>
            <a:off x="7715250" y="4724400"/>
            <a:ext cx="381000" cy="342900"/>
          </a:xfrm>
          <a:prstGeom prst="rect">
            <a:avLst/>
          </a:prstGeom>
          <a:noFill/>
        </p:spPr>
      </p:pic>
      <p:cxnSp>
        <p:nvCxnSpPr>
          <p:cNvPr id="13342" name="AutoShape 30"/>
          <p:cNvCxnSpPr>
            <a:cxnSpLocks noChangeShapeType="1"/>
            <a:stCxn id="13316" idx="0"/>
            <a:endCxn id="13317" idx="2"/>
          </p:cNvCxnSpPr>
          <p:nvPr/>
        </p:nvCxnSpPr>
        <p:spPr bwMode="auto">
          <a:xfrm rot="16200000">
            <a:off x="1333500" y="3962400"/>
            <a:ext cx="762000" cy="838200"/>
          </a:xfrm>
          <a:prstGeom prst="curvedConnector2">
            <a:avLst/>
          </a:prstGeom>
          <a:noFill/>
          <a:ln w="9525">
            <a:solidFill>
              <a:schemeClr val="tx1"/>
            </a:solidFill>
            <a:round/>
            <a:headEnd type="triangle" w="med" len="med"/>
            <a:tailEnd type="triangle" w="med" len="med"/>
          </a:ln>
        </p:spPr>
      </p:cxnSp>
      <p:sp>
        <p:nvSpPr>
          <p:cNvPr id="13343" name="Oval 31"/>
          <p:cNvSpPr>
            <a:spLocks noChangeArrowheads="1"/>
          </p:cNvSpPr>
          <p:nvPr/>
        </p:nvSpPr>
        <p:spPr bwMode="auto">
          <a:xfrm>
            <a:off x="7467600" y="4457700"/>
            <a:ext cx="914400" cy="914400"/>
          </a:xfrm>
          <a:prstGeom prst="ellipse">
            <a:avLst/>
          </a:prstGeom>
          <a:noFill/>
          <a:ln w="9525">
            <a:solidFill>
              <a:schemeClr val="tx1"/>
            </a:solidFill>
            <a:round/>
            <a:headEnd/>
            <a:tailEnd/>
          </a:ln>
        </p:spPr>
        <p:txBody>
          <a:bodyPr wrap="none" anchor="ctr">
            <a:prstTxWarp prst="textNoShape">
              <a:avLst/>
            </a:prstTxWarp>
          </a:bodyPr>
          <a:lstStyle/>
          <a:p>
            <a:endParaRPr lang="en-US" dirty="0"/>
          </a:p>
        </p:txBody>
      </p:sp>
      <p:cxnSp>
        <p:nvCxnSpPr>
          <p:cNvPr id="13344" name="AutoShape 32"/>
          <p:cNvCxnSpPr>
            <a:cxnSpLocks noChangeShapeType="1"/>
            <a:stCxn id="13318" idx="6"/>
            <a:endCxn id="13343" idx="2"/>
          </p:cNvCxnSpPr>
          <p:nvPr/>
        </p:nvCxnSpPr>
        <p:spPr bwMode="auto">
          <a:xfrm>
            <a:off x="6172200" y="4914900"/>
            <a:ext cx="1295400" cy="0"/>
          </a:xfrm>
          <a:prstGeom prst="straightConnector1">
            <a:avLst/>
          </a:prstGeom>
          <a:noFill/>
          <a:ln w="9525">
            <a:solidFill>
              <a:schemeClr val="tx1"/>
            </a:solidFill>
            <a:round/>
            <a:headEnd/>
            <a:tailEnd type="triangle" w="med" len="med"/>
          </a:ln>
        </p:spPr>
      </p:cxnSp>
      <p:sp>
        <p:nvSpPr>
          <p:cNvPr id="13346" name="Rectangle 34"/>
          <p:cNvSpPr>
            <a:spLocks noChangeArrowheads="1"/>
          </p:cNvSpPr>
          <p:nvPr/>
        </p:nvSpPr>
        <p:spPr bwMode="auto">
          <a:xfrm>
            <a:off x="7391400" y="2400300"/>
            <a:ext cx="914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dirty="0"/>
          </a:p>
        </p:txBody>
      </p:sp>
      <p:cxnSp>
        <p:nvCxnSpPr>
          <p:cNvPr id="13348" name="AutoShape 36"/>
          <p:cNvCxnSpPr>
            <a:cxnSpLocks noChangeShapeType="1"/>
            <a:stCxn id="13343" idx="0"/>
            <a:endCxn id="13346" idx="2"/>
          </p:cNvCxnSpPr>
          <p:nvPr/>
        </p:nvCxnSpPr>
        <p:spPr bwMode="auto">
          <a:xfrm flipH="1" flipV="1">
            <a:off x="7848600" y="3314700"/>
            <a:ext cx="76200" cy="1143000"/>
          </a:xfrm>
          <a:prstGeom prst="straightConnector1">
            <a:avLst/>
          </a:prstGeom>
          <a:noFill/>
          <a:ln w="9525">
            <a:solidFill>
              <a:schemeClr val="tx1"/>
            </a:solidFill>
            <a:round/>
            <a:headEnd/>
            <a:tailEnd type="triangle" w="med" len="med"/>
          </a:ln>
        </p:spPr>
      </p:cxnSp>
      <p:pic>
        <p:nvPicPr>
          <p:cNvPr id="13351" name="Picture 39" descr="latex-image-1"/>
          <p:cNvPicPr>
            <a:picLocks noChangeAspect="1" noChangeArrowheads="1"/>
          </p:cNvPicPr>
          <p:nvPr/>
        </p:nvPicPr>
        <p:blipFill>
          <a:blip r:embed="rId5"/>
          <a:srcRect/>
          <a:stretch>
            <a:fillRect/>
          </a:stretch>
        </p:blipFill>
        <p:spPr bwMode="auto">
          <a:xfrm>
            <a:off x="1054100" y="5029200"/>
            <a:ext cx="482600" cy="342900"/>
          </a:xfrm>
          <a:prstGeom prst="rect">
            <a:avLst/>
          </a:prstGeom>
          <a:noFill/>
        </p:spPr>
      </p:pic>
      <p:pic>
        <p:nvPicPr>
          <p:cNvPr id="13352" name="Picture 40" descr="latex-image-1"/>
          <p:cNvPicPr>
            <a:picLocks noChangeAspect="1" noChangeArrowheads="1"/>
          </p:cNvPicPr>
          <p:nvPr/>
        </p:nvPicPr>
        <p:blipFill>
          <a:blip r:embed="rId6"/>
          <a:srcRect/>
          <a:stretch>
            <a:fillRect/>
          </a:stretch>
        </p:blipFill>
        <p:spPr bwMode="auto">
          <a:xfrm>
            <a:off x="2362200" y="3829050"/>
            <a:ext cx="482600" cy="342900"/>
          </a:xfrm>
          <a:prstGeom prst="rect">
            <a:avLst/>
          </a:prstGeom>
          <a:noFill/>
        </p:spPr>
      </p:pic>
      <p:cxnSp>
        <p:nvCxnSpPr>
          <p:cNvPr id="13355" name="AutoShape 43"/>
          <p:cNvCxnSpPr>
            <a:cxnSpLocks noChangeShapeType="1"/>
            <a:endCxn id="13319" idx="0"/>
          </p:cNvCxnSpPr>
          <p:nvPr/>
        </p:nvCxnSpPr>
        <p:spPr bwMode="auto">
          <a:xfrm flipH="1">
            <a:off x="990600" y="1905000"/>
            <a:ext cx="12700" cy="266700"/>
          </a:xfrm>
          <a:prstGeom prst="straightConnector1">
            <a:avLst/>
          </a:prstGeom>
          <a:noFill/>
          <a:ln w="9525">
            <a:solidFill>
              <a:schemeClr val="tx1"/>
            </a:solidFill>
            <a:round/>
            <a:headEnd/>
            <a:tailEnd type="triangle" w="med" len="med"/>
          </a:ln>
        </p:spPr>
      </p:cxnSp>
      <p:cxnSp>
        <p:nvCxnSpPr>
          <p:cNvPr id="13357" name="AutoShape 45"/>
          <p:cNvCxnSpPr>
            <a:cxnSpLocks noChangeShapeType="1"/>
            <a:endCxn id="13320" idx="0"/>
          </p:cNvCxnSpPr>
          <p:nvPr/>
        </p:nvCxnSpPr>
        <p:spPr bwMode="auto">
          <a:xfrm flipH="1">
            <a:off x="2590800" y="1905000"/>
            <a:ext cx="12700" cy="342900"/>
          </a:xfrm>
          <a:prstGeom prst="straightConnector1">
            <a:avLst/>
          </a:prstGeom>
          <a:noFill/>
          <a:ln w="9525">
            <a:solidFill>
              <a:schemeClr val="tx1"/>
            </a:solidFill>
            <a:round/>
            <a:headEnd/>
            <a:tailEnd type="triangle" w="med" len="med"/>
          </a:ln>
        </p:spPr>
      </p:cxnSp>
      <p:cxnSp>
        <p:nvCxnSpPr>
          <p:cNvPr id="13359" name="AutoShape 47"/>
          <p:cNvCxnSpPr>
            <a:cxnSpLocks noChangeShapeType="1"/>
            <a:endCxn id="13321" idx="0"/>
          </p:cNvCxnSpPr>
          <p:nvPr/>
        </p:nvCxnSpPr>
        <p:spPr bwMode="auto">
          <a:xfrm>
            <a:off x="5689600" y="2032000"/>
            <a:ext cx="25400" cy="368300"/>
          </a:xfrm>
          <a:prstGeom prst="straightConnector1">
            <a:avLst/>
          </a:prstGeom>
          <a:noFill/>
          <a:ln w="9525">
            <a:solidFill>
              <a:schemeClr val="tx1"/>
            </a:solidFill>
            <a:round/>
            <a:headEnd/>
            <a:tailEnd type="triangle" w="med" len="med"/>
          </a:ln>
        </p:spPr>
      </p:cxnSp>
      <p:cxnSp>
        <p:nvCxnSpPr>
          <p:cNvPr id="13363" name="AutoShape 51"/>
          <p:cNvCxnSpPr>
            <a:cxnSpLocks noChangeShapeType="1"/>
            <a:endCxn id="13318" idx="4"/>
          </p:cNvCxnSpPr>
          <p:nvPr/>
        </p:nvCxnSpPr>
        <p:spPr bwMode="auto">
          <a:xfrm flipV="1">
            <a:off x="5695950" y="5372100"/>
            <a:ext cx="19050" cy="381000"/>
          </a:xfrm>
          <a:prstGeom prst="straightConnector1">
            <a:avLst/>
          </a:prstGeom>
          <a:noFill/>
          <a:ln w="9525">
            <a:solidFill>
              <a:schemeClr val="tx1"/>
            </a:solidFill>
            <a:round/>
            <a:headEnd/>
            <a:tailEnd type="triangle" w="med" len="med"/>
          </a:ln>
        </p:spPr>
      </p:cxnSp>
      <p:cxnSp>
        <p:nvCxnSpPr>
          <p:cNvPr id="13366" name="AutoShape 54"/>
          <p:cNvCxnSpPr>
            <a:cxnSpLocks noChangeShapeType="1"/>
            <a:endCxn id="13343" idx="4"/>
          </p:cNvCxnSpPr>
          <p:nvPr/>
        </p:nvCxnSpPr>
        <p:spPr bwMode="auto">
          <a:xfrm flipV="1">
            <a:off x="7912100" y="5372100"/>
            <a:ext cx="12700" cy="381000"/>
          </a:xfrm>
          <a:prstGeom prst="straightConnector1">
            <a:avLst/>
          </a:prstGeom>
          <a:noFill/>
          <a:ln w="9525">
            <a:solidFill>
              <a:schemeClr val="tx1"/>
            </a:solidFill>
            <a:round/>
            <a:headEnd/>
            <a:tailEnd type="triangle" w="med" len="med"/>
          </a:ln>
        </p:spPr>
      </p:cxnSp>
      <p:pic>
        <p:nvPicPr>
          <p:cNvPr id="43" name="Picture 42" descr="latex-image-1.pdf"/>
          <p:cNvPicPr>
            <a:picLocks noChangeAspect="1"/>
          </p:cNvPicPr>
          <p:nvPr/>
        </p:nvPicPr>
        <p:blipFill>
          <a:blip r:embed="rId7"/>
          <a:stretch>
            <a:fillRect/>
          </a:stretch>
        </p:blipFill>
        <p:spPr>
          <a:xfrm>
            <a:off x="5556250" y="5816600"/>
            <a:ext cx="317500" cy="292100"/>
          </a:xfrm>
          <a:prstGeom prst="rect">
            <a:avLst/>
          </a:prstGeom>
        </p:spPr>
      </p:pic>
      <p:pic>
        <p:nvPicPr>
          <p:cNvPr id="44" name="Picture 43" descr="latex-image-1.pdf"/>
          <p:cNvPicPr>
            <a:picLocks noChangeAspect="1"/>
          </p:cNvPicPr>
          <p:nvPr/>
        </p:nvPicPr>
        <p:blipFill>
          <a:blip r:embed="rId8"/>
          <a:stretch>
            <a:fillRect/>
          </a:stretch>
        </p:blipFill>
        <p:spPr>
          <a:xfrm>
            <a:off x="7772400" y="5816600"/>
            <a:ext cx="330200" cy="292100"/>
          </a:xfrm>
          <a:prstGeom prst="rect">
            <a:avLst/>
          </a:prstGeom>
        </p:spPr>
      </p:pic>
      <p:pic>
        <p:nvPicPr>
          <p:cNvPr id="45" name="Picture 44" descr="latex-image-1.pdf"/>
          <p:cNvPicPr>
            <a:picLocks noChangeAspect="1"/>
          </p:cNvPicPr>
          <p:nvPr/>
        </p:nvPicPr>
        <p:blipFill>
          <a:blip r:embed="rId9"/>
          <a:stretch>
            <a:fillRect/>
          </a:stretch>
        </p:blipFill>
        <p:spPr>
          <a:xfrm>
            <a:off x="847725" y="1514475"/>
            <a:ext cx="342900" cy="292100"/>
          </a:xfrm>
          <a:prstGeom prst="rect">
            <a:avLst/>
          </a:prstGeom>
        </p:spPr>
      </p:pic>
      <p:pic>
        <p:nvPicPr>
          <p:cNvPr id="46" name="Picture 45" descr="latex-image-1.pdf"/>
          <p:cNvPicPr>
            <a:picLocks noChangeAspect="1"/>
          </p:cNvPicPr>
          <p:nvPr/>
        </p:nvPicPr>
        <p:blipFill>
          <a:blip r:embed="rId10"/>
          <a:stretch>
            <a:fillRect/>
          </a:stretch>
        </p:blipFill>
        <p:spPr>
          <a:xfrm>
            <a:off x="2428875" y="1530350"/>
            <a:ext cx="355600" cy="292100"/>
          </a:xfrm>
          <a:prstGeom prst="rect">
            <a:avLst/>
          </a:prstGeom>
        </p:spPr>
      </p:pic>
      <p:pic>
        <p:nvPicPr>
          <p:cNvPr id="47" name="Picture 46" descr="latex-image-1.pdf"/>
          <p:cNvPicPr>
            <a:picLocks noChangeAspect="1"/>
          </p:cNvPicPr>
          <p:nvPr/>
        </p:nvPicPr>
        <p:blipFill>
          <a:blip r:embed="rId11"/>
          <a:stretch>
            <a:fillRect/>
          </a:stretch>
        </p:blipFill>
        <p:spPr>
          <a:xfrm>
            <a:off x="5503863" y="1608138"/>
            <a:ext cx="355600" cy="304800"/>
          </a:xfrm>
          <a:prstGeom prst="rect">
            <a:avLst/>
          </a:prstGeom>
        </p:spPr>
      </p:pic>
      <p:pic>
        <p:nvPicPr>
          <p:cNvPr id="48" name="Picture 47" descr="latex-image-1.pdf"/>
          <p:cNvPicPr>
            <a:picLocks noChangeAspect="1"/>
          </p:cNvPicPr>
          <p:nvPr/>
        </p:nvPicPr>
        <p:blipFill>
          <a:blip r:embed="rId12"/>
          <a:stretch>
            <a:fillRect/>
          </a:stretch>
        </p:blipFill>
        <p:spPr>
          <a:xfrm>
            <a:off x="7669213" y="1698625"/>
            <a:ext cx="368300" cy="292100"/>
          </a:xfrm>
          <a:prstGeom prst="rect">
            <a:avLst/>
          </a:prstGeom>
        </p:spPr>
      </p:pic>
      <p:cxnSp>
        <p:nvCxnSpPr>
          <p:cNvPr id="49" name="AutoShape 45"/>
          <p:cNvCxnSpPr>
            <a:cxnSpLocks noChangeShapeType="1"/>
          </p:cNvCxnSpPr>
          <p:nvPr/>
        </p:nvCxnSpPr>
        <p:spPr bwMode="auto">
          <a:xfrm flipH="1">
            <a:off x="7835900" y="1990725"/>
            <a:ext cx="12700" cy="342900"/>
          </a:xfrm>
          <a:prstGeom prst="straightConnector1">
            <a:avLst/>
          </a:prstGeom>
          <a:noFill/>
          <a:ln w="9525">
            <a:solidFill>
              <a:schemeClr val="tx1"/>
            </a:solidFill>
            <a:round/>
            <a:headEnd/>
            <a:tailEnd type="triangle" w="med" len="med"/>
          </a:ln>
        </p:spPr>
      </p:cxnSp>
      <p:pic>
        <p:nvPicPr>
          <p:cNvPr id="50" name="Picture 49" descr="latex-image-1.pdf"/>
          <p:cNvPicPr>
            <a:picLocks noChangeAspect="1"/>
          </p:cNvPicPr>
          <p:nvPr/>
        </p:nvPicPr>
        <p:blipFill>
          <a:blip r:embed="rId13"/>
          <a:stretch>
            <a:fillRect/>
          </a:stretch>
        </p:blipFill>
        <p:spPr>
          <a:xfrm>
            <a:off x="723900" y="2425700"/>
            <a:ext cx="558800" cy="406400"/>
          </a:xfrm>
          <a:prstGeom prst="rect">
            <a:avLst/>
          </a:prstGeom>
        </p:spPr>
      </p:pic>
      <p:pic>
        <p:nvPicPr>
          <p:cNvPr id="51" name="Picture 50" descr="latex-image-1.pdf"/>
          <p:cNvPicPr>
            <a:picLocks noChangeAspect="1"/>
          </p:cNvPicPr>
          <p:nvPr/>
        </p:nvPicPr>
        <p:blipFill>
          <a:blip r:embed="rId14"/>
          <a:stretch>
            <a:fillRect/>
          </a:stretch>
        </p:blipFill>
        <p:spPr>
          <a:xfrm>
            <a:off x="2305050" y="2476500"/>
            <a:ext cx="571500" cy="406400"/>
          </a:xfrm>
          <a:prstGeom prst="rect">
            <a:avLst/>
          </a:prstGeom>
        </p:spPr>
      </p:pic>
      <p:pic>
        <p:nvPicPr>
          <p:cNvPr id="52" name="Picture 51" descr="latex-image-1.pdf"/>
          <p:cNvPicPr>
            <a:picLocks noChangeAspect="1"/>
          </p:cNvPicPr>
          <p:nvPr/>
        </p:nvPicPr>
        <p:blipFill>
          <a:blip r:embed="rId15"/>
          <a:stretch>
            <a:fillRect/>
          </a:stretch>
        </p:blipFill>
        <p:spPr>
          <a:xfrm>
            <a:off x="7631113" y="2627313"/>
            <a:ext cx="406400" cy="406400"/>
          </a:xfrm>
          <a:prstGeom prst="rect">
            <a:avLst/>
          </a:prstGeom>
        </p:spPr>
      </p:pic>
      <p:pic>
        <p:nvPicPr>
          <p:cNvPr id="53" name="Picture 52" descr="latex-image-1.pdf"/>
          <p:cNvPicPr>
            <a:picLocks noChangeAspect="1"/>
          </p:cNvPicPr>
          <p:nvPr/>
        </p:nvPicPr>
        <p:blipFill>
          <a:blip r:embed="rId16"/>
          <a:stretch>
            <a:fillRect/>
          </a:stretch>
        </p:blipFill>
        <p:spPr>
          <a:xfrm>
            <a:off x="5535613" y="2643188"/>
            <a:ext cx="3937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901"/>
          </a:xfrm>
        </p:spPr>
        <p:txBody>
          <a:bodyPr/>
          <a:lstStyle/>
          <a:p>
            <a:r>
              <a:rPr lang="en-US" dirty="0" smtClean="0"/>
              <a:t>Path Diagram Rules</a:t>
            </a:r>
            <a:endParaRPr lang="en-US" dirty="0"/>
          </a:p>
        </p:txBody>
      </p:sp>
      <p:sp>
        <p:nvSpPr>
          <p:cNvPr id="3" name="Content Placeholder 2"/>
          <p:cNvSpPr>
            <a:spLocks noGrp="1"/>
          </p:cNvSpPr>
          <p:nvPr>
            <p:ph idx="1"/>
          </p:nvPr>
        </p:nvSpPr>
        <p:spPr>
          <a:xfrm>
            <a:off x="457200" y="1002693"/>
            <a:ext cx="8229600" cy="5605621"/>
          </a:xfrm>
        </p:spPr>
        <p:txBody>
          <a:bodyPr>
            <a:normAutofit fontScale="70000" lnSpcReduction="20000"/>
          </a:bodyPr>
          <a:lstStyle/>
          <a:p>
            <a:r>
              <a:rPr lang="en-US" dirty="0" smtClean="0"/>
              <a:t>Latent variables are enclosed by ovals.</a:t>
            </a:r>
          </a:p>
          <a:p>
            <a:r>
              <a:rPr lang="en-US" dirty="0" smtClean="0"/>
              <a:t>Observable (manifest) variables are enclosed by rectangles.</a:t>
            </a:r>
          </a:p>
          <a:p>
            <a:r>
              <a:rPr lang="en-US" dirty="0" smtClean="0"/>
              <a:t>Error terms are not enclosed</a:t>
            </a:r>
          </a:p>
          <a:p>
            <a:pPr lvl="1"/>
            <a:r>
              <a:rPr lang="en-US" dirty="0" smtClean="0"/>
              <a:t>Sometimes the arrows from the error terms seem to come from nowhere. The symbol for the error term does not appear in the path diagram.</a:t>
            </a:r>
          </a:p>
          <a:p>
            <a:pPr lvl="1"/>
            <a:r>
              <a:rPr lang="en-US" dirty="0" smtClean="0"/>
              <a:t>Sometimes there are no arrows for the error terms at all. It is just assumed that such an arrow points to each endogenous variable.</a:t>
            </a:r>
          </a:p>
          <a:p>
            <a:r>
              <a:rPr lang="en-US" dirty="0" smtClean="0"/>
              <a:t>Straight, single-headed  arrows point from each variable on the right side of an equation to the endogenous variable on the left side.</a:t>
            </a:r>
          </a:p>
          <a:p>
            <a:pPr lvl="1"/>
            <a:r>
              <a:rPr lang="en-US" dirty="0" smtClean="0"/>
              <a:t>Sometimes the coefficient is written on the arrow, but sometimes it is not.</a:t>
            </a:r>
          </a:p>
          <a:p>
            <a:r>
              <a:rPr lang="en-US" dirty="0" smtClean="0"/>
              <a:t>A curved, double-headed arrow between two variables (always exogenous variables) means they have a non-zero covariance.</a:t>
            </a:r>
          </a:p>
          <a:p>
            <a:pPr lvl="1"/>
            <a:r>
              <a:rPr lang="en-US" dirty="0" smtClean="0"/>
              <a:t>Sometimes the symbol for the covariance is written on the curved arrow, but sometimes it is not.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5035"/>
          </a:xfrm>
        </p:spPr>
        <p:txBody>
          <a:bodyPr/>
          <a:lstStyle/>
          <a:p>
            <a:r>
              <a:rPr lang="en-US" b="1" dirty="0" smtClean="0"/>
              <a:t>Causal</a:t>
            </a:r>
            <a:r>
              <a:rPr lang="en-US" dirty="0" smtClean="0"/>
              <a:t> Modeling (cause and effect)</a:t>
            </a:r>
            <a:endParaRPr lang="en-US" dirty="0"/>
          </a:p>
        </p:txBody>
      </p:sp>
      <p:sp>
        <p:nvSpPr>
          <p:cNvPr id="3" name="Content Placeholder 2"/>
          <p:cNvSpPr>
            <a:spLocks noGrp="1"/>
          </p:cNvSpPr>
          <p:nvPr>
            <p:ph idx="1"/>
          </p:nvPr>
        </p:nvSpPr>
        <p:spPr>
          <a:xfrm>
            <a:off x="457200" y="1046349"/>
            <a:ext cx="8229600" cy="5438122"/>
          </a:xfrm>
        </p:spPr>
        <p:txBody>
          <a:bodyPr/>
          <a:lstStyle/>
          <a:p>
            <a:r>
              <a:rPr lang="en-US" dirty="0" smtClean="0"/>
              <a:t>The arrows deliberately imply that if A </a:t>
            </a:r>
            <a:r>
              <a:rPr lang="en-US" dirty="0" smtClean="0">
                <a:latin typeface="Wingdings"/>
                <a:ea typeface="Wingdings"/>
                <a:cs typeface="Wingdings"/>
              </a:rPr>
              <a:t></a:t>
            </a:r>
            <a:r>
              <a:rPr lang="en-US" dirty="0" smtClean="0"/>
              <a:t> B, we are saying A </a:t>
            </a:r>
            <a:r>
              <a:rPr lang="en-US" i="1" dirty="0" smtClean="0"/>
              <a:t>contributes </a:t>
            </a:r>
            <a:r>
              <a:rPr lang="en-US" dirty="0" smtClean="0"/>
              <a:t>to B, or partly </a:t>
            </a:r>
            <a:r>
              <a:rPr lang="en-US" i="1" dirty="0" smtClean="0"/>
              <a:t>causes </a:t>
            </a:r>
            <a:r>
              <a:rPr lang="en-US" dirty="0" smtClean="0"/>
              <a:t>it. </a:t>
            </a:r>
          </a:p>
          <a:p>
            <a:r>
              <a:rPr lang="en-US" dirty="0" smtClean="0"/>
              <a:t>There may be other contributing variables. All the ones that are unknown are lumped together in the error term.  </a:t>
            </a:r>
          </a:p>
          <a:p>
            <a:r>
              <a:rPr lang="en-US" sz="2800" dirty="0" smtClean="0"/>
              <a:t>Are these unknown variables are independent of the variables in the model? Probably not.</a:t>
            </a:r>
          </a:p>
          <a:p>
            <a:r>
              <a:rPr lang="en-US" sz="2800" dirty="0" smtClean="0"/>
              <a:t>Sometimes we can get around the problem with instrumental variables.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8189"/>
          </a:xfrm>
        </p:spPr>
        <p:txBody>
          <a:bodyPr/>
          <a:lstStyle/>
          <a:p>
            <a:r>
              <a:rPr lang="en-US" dirty="0" smtClean="0"/>
              <a:t>Serious Modeling</a:t>
            </a:r>
            <a:endParaRPr lang="en-US" dirty="0"/>
          </a:p>
        </p:txBody>
      </p:sp>
      <p:sp>
        <p:nvSpPr>
          <p:cNvPr id="3" name="Content Placeholder 2"/>
          <p:cNvSpPr>
            <a:spLocks noGrp="1"/>
          </p:cNvSpPr>
          <p:nvPr>
            <p:ph idx="1"/>
          </p:nvPr>
        </p:nvSpPr>
        <p:spPr>
          <a:xfrm>
            <a:off x="457200" y="1002692"/>
            <a:ext cx="8229600" cy="5615079"/>
          </a:xfrm>
        </p:spPr>
        <p:txBody>
          <a:bodyPr>
            <a:normAutofit fontScale="77500" lnSpcReduction="20000"/>
          </a:bodyPr>
          <a:lstStyle/>
          <a:p>
            <a:r>
              <a:rPr lang="en-US" dirty="0" smtClean="0"/>
              <a:t>Once you accept that model equations are statements about what contributes to what, you realize that structural equation models represent a rough </a:t>
            </a:r>
            <a:r>
              <a:rPr lang="en-US" i="1" dirty="0" smtClean="0"/>
              <a:t>theory</a:t>
            </a:r>
            <a:r>
              <a:rPr lang="en-US" dirty="0" smtClean="0"/>
              <a:t> of the data, with some parts (the parameter values) unknown.</a:t>
            </a:r>
          </a:p>
          <a:p>
            <a:r>
              <a:rPr lang="en-US" dirty="0" smtClean="0"/>
              <a:t>They are somewhere between ordinary statistical models, which are like one-size-fits-all clothing, and true scientific models, which are like tailor made clothing.</a:t>
            </a:r>
          </a:p>
          <a:p>
            <a:r>
              <a:rPr lang="en-US" dirty="0" smtClean="0"/>
              <a:t>So they are very flexible and potentially valuable. It is </a:t>
            </a:r>
            <a:r>
              <a:rPr lang="en-US" i="1" dirty="0" smtClean="0"/>
              <a:t>good </a:t>
            </a:r>
            <a:r>
              <a:rPr lang="en-US" dirty="0" smtClean="0"/>
              <a:t>to combine what the data can tell you with what you already know.</a:t>
            </a:r>
          </a:p>
          <a:p>
            <a:r>
              <a:rPr lang="en-US" dirty="0" smtClean="0"/>
              <a:t>But structural equation models  can require a lot of input and careful thought to construct.  In this course, we will get by mostly on common sense.</a:t>
            </a:r>
          </a:p>
          <a:p>
            <a:r>
              <a:rPr lang="en-US" dirty="0" smtClean="0"/>
              <a:t>In general, the parameters of the most reasonable model need not be identifiable.  It depends upon the form of the data as well as on the model.  Identifiability needs to be checked.  Frequently, this can be done by inspection.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1290</TotalTime>
  <Words>4380</Words>
  <Application>Microsoft Macintosh PowerPoint</Application>
  <PresentationFormat>On-screen Show (4:3)</PresentationFormat>
  <Paragraphs>408</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Structural Equation Models: The General Case </vt:lpstr>
      <vt:lpstr>An Extension of Multiple Regression</vt:lpstr>
      <vt:lpstr>Variables can be response in one equation and explanatory in another </vt:lpstr>
      <vt:lpstr>Modest changes in notation</vt:lpstr>
      <vt:lpstr>Vocabulary</vt:lpstr>
      <vt:lpstr>Path diagrams</vt:lpstr>
      <vt:lpstr>Path Diagram Rules</vt:lpstr>
      <vt:lpstr>Causal Modeling (cause and effect)</vt:lpstr>
      <vt:lpstr>Serious Modeling</vt:lpstr>
      <vt:lpstr>Example:  Halo Effects in Real Estate</vt:lpstr>
      <vt:lpstr>Losing the intercepts and expected values</vt:lpstr>
      <vt:lpstr>From this point on the models have no means and no intercepts.</vt:lpstr>
      <vt:lpstr>Multiple Regression </vt:lpstr>
      <vt:lpstr>Regression with measurement error</vt:lpstr>
      <vt:lpstr>A Path Model with Measurement Error</vt:lpstr>
      <vt:lpstr>A Factor Analysis Model</vt:lpstr>
      <vt:lpstr>A Longitudinal Model</vt:lpstr>
      <vt:lpstr>Estimation and Testing as Before</vt:lpstr>
      <vt:lpstr>Distribution of the data</vt:lpstr>
      <vt:lpstr>A General Two-Stage Model</vt:lpstr>
      <vt:lpstr>More Details</vt:lpstr>
      <vt:lpstr>PowerPoint Presentation</vt:lpstr>
      <vt:lpstr>Recall the example</vt:lpstr>
      <vt:lpstr>PowerPoint Presentation</vt:lpstr>
      <vt:lpstr>Observable variables in the latent variable model (fairly common)</vt:lpstr>
      <vt:lpstr>What should you be able to do?</vt:lpstr>
      <vt:lpstr>Recall the notation</vt:lpstr>
      <vt:lpstr>For the latent variable model, calculate Φ = V(F)</vt:lpstr>
      <vt:lpstr>For the measurement model, calculate Σ = V(D)</vt:lpstr>
      <vt:lpstr>Two-stage Proofs of Identifiability</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Equation Models</dc:title>
  <dc:creator>Earl Monroe</dc:creator>
  <cp:lastModifiedBy>Jerry Brunner</cp:lastModifiedBy>
  <cp:revision>169</cp:revision>
  <cp:lastPrinted>2013-02-28T15:59:55Z</cp:lastPrinted>
  <dcterms:created xsi:type="dcterms:W3CDTF">2011-04-03T23:16:47Z</dcterms:created>
  <dcterms:modified xsi:type="dcterms:W3CDTF">2015-03-08T23:05:41Z</dcterms:modified>
</cp:coreProperties>
</file>