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56" r:id="rId12"/>
    <p:sldId id="257" r:id="rId13"/>
    <p:sldId id="258" r:id="rId14"/>
    <p:sldId id="259" r:id="rId15"/>
    <p:sldId id="261" r:id="rId16"/>
    <p:sldId id="260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304" r:id="rId27"/>
    <p:sldId id="305" r:id="rId28"/>
    <p:sldId id="306" r:id="rId29"/>
    <p:sldId id="307" r:id="rId30"/>
    <p:sldId id="301" r:id="rId31"/>
    <p:sldId id="303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308" r:id="rId50"/>
    <p:sldId id="291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20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504"/>
    </p:cViewPr>
  </p:notesTextViewPr>
  <p:sorterViewPr>
    <p:cViewPr>
      <p:scale>
        <a:sx n="66" d="100"/>
        <a:sy n="66" d="100"/>
      </p:scale>
      <p:origin x="0" y="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03261-D95C-E940-AE2A-DC6AC6CFE96C}" type="datetimeFigureOut">
              <a:rPr lang="en-US" smtClean="0"/>
              <a:t>19-03-11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AE95-5D81-3A47-A157-65D36AC0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0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CD34C0-761D-42AE-9849-3BF405D352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ＭＳ Ｐゴシック" pitchFamily="-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8153D-F61D-4392-B9B2-E8FA0C4E448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7FBD0-FEF9-4C53-AEC3-7D14174ED187}" type="slidenum">
              <a:rPr lang="en-US"/>
              <a:pPr/>
              <a:t>16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07549-DFE6-49EE-B070-2F2F8D4C3DA8}" type="slidenum">
              <a:rPr lang="en-US"/>
              <a:pPr/>
              <a:t>17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0B0AC-1780-45EC-8E09-4271B167A449}" type="slidenum">
              <a:rPr lang="en-US"/>
              <a:pPr/>
              <a:t>18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54FEB-F63D-457B-A06F-C6281D9B4743}" type="slidenum">
              <a:rPr lang="en-US"/>
              <a:pPr/>
              <a:t>19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 are some examples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4AAB7-EDDD-4948-81A3-B6EE026E394B}" type="slidenum">
              <a:rPr lang="en-US"/>
              <a:pPr/>
              <a:t>20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8047B-A04E-40A5-A05E-E082A377E173}" type="slidenum">
              <a:rPr lang="en-US"/>
              <a:pPr/>
              <a:t>21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And we set up a regression equation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With products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302FA-308F-4092-BC35-BE350EAA8111}" type="slidenum">
              <a:rPr lang="en-US"/>
              <a:pPr/>
              <a:t>22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9042-B8AC-468F-8FD1-01624CB6C7C6}" type="slidenum">
              <a:rPr lang="en-US"/>
              <a:pPr/>
              <a:t>23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214A5-2793-4BBA-A389-D5EB6A2707EF}" type="slidenum">
              <a:rPr lang="en-US"/>
              <a:pPr/>
              <a:t>24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Sometimes you can -- more later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F44EB-F1D3-45D5-98A2-B2316A841665}" type="slidenum">
              <a:rPr lang="en-US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model is equivalent to the one with the intercepts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%%%%%%%%%%%%%%%%%%%%%%</a:t>
            </a:r>
          </a:p>
          <a:p>
            <a:r>
              <a:rPr lang="en-US" dirty="0" smtClean="0"/>
              <a:t>E(Y|\</a:t>
            </a:r>
            <a:r>
              <a:rPr lang="en-US" dirty="0" err="1" smtClean="0"/>
              <a:t>mathbf</a:t>
            </a:r>
            <a:r>
              <a:rPr lang="en-US" dirty="0" smtClean="0"/>
              <a:t>{x}) = \beta_0 + \beta_1 x_1 + \beta_2 x_2 + \beta_3 x_3 + \beta_4x_1x_2 + \beta_5 x_1x_3 % 30</a:t>
            </a:r>
          </a:p>
          <a:p>
            <a:endParaRPr lang="en-US" dirty="0" smtClean="0"/>
          </a:p>
          <a:p>
            <a:r>
              <a:rPr lang="en-US" dirty="0" smtClean="0"/>
              <a:t>\begin{tabular}{|</a:t>
            </a:r>
            <a:r>
              <a:rPr lang="en-US" dirty="0" err="1" smtClean="0"/>
              <a:t>c|c|c|c</a:t>
            </a:r>
            <a:r>
              <a:rPr lang="en-US" dirty="0" smtClean="0"/>
              <a:t>|} \</a:t>
            </a:r>
            <a:r>
              <a:rPr lang="en-US" dirty="0" err="1" smtClean="0"/>
              <a:t>hline</a:t>
            </a:r>
            <a:endParaRPr lang="en-US" dirty="0" smtClean="0"/>
          </a:p>
          <a:p>
            <a:r>
              <a:rPr lang="en-US" dirty="0" smtClean="0"/>
              <a:t>Group   &amp; $x_2$ &amp; $x_3$ &amp;  $E(Y|\</a:t>
            </a:r>
            <a:r>
              <a:rPr lang="en-US" dirty="0" err="1" smtClean="0"/>
              <a:t>mathbf</a:t>
            </a:r>
            <a:r>
              <a:rPr lang="en-US" dirty="0" smtClean="0"/>
              <a:t>{x})$ \\ \</a:t>
            </a:r>
            <a:r>
              <a:rPr lang="en-US" dirty="0" err="1" smtClean="0"/>
              <a:t>hline</a:t>
            </a:r>
            <a:endParaRPr lang="en-US" dirty="0" smtClean="0"/>
          </a:p>
          <a:p>
            <a:r>
              <a:rPr lang="en-US" dirty="0" smtClean="0"/>
              <a:t>1       &amp; 1 &amp; 0  &amp; $(\beta_0+\beta_2) + (\beta_1+\beta_4) x_1$ \\ \</a:t>
            </a:r>
            <a:r>
              <a:rPr lang="en-US" dirty="0" err="1" smtClean="0"/>
              <a:t>hline</a:t>
            </a:r>
            <a:endParaRPr lang="en-US" dirty="0" smtClean="0"/>
          </a:p>
          <a:p>
            <a:r>
              <a:rPr lang="en-US" dirty="0" smtClean="0"/>
              <a:t>2       &amp; 0 &amp; 1  &amp; $(\beta_0+\beta_3) + (\beta_1+\beta_5) x_1$ \\ \</a:t>
            </a:r>
            <a:r>
              <a:rPr lang="en-US" dirty="0" err="1" smtClean="0"/>
              <a:t>hline</a:t>
            </a:r>
            <a:endParaRPr lang="en-US" dirty="0" smtClean="0"/>
          </a:p>
          <a:p>
            <a:r>
              <a:rPr lang="en-US" dirty="0" smtClean="0"/>
              <a:t>3       &amp; 0 &amp; 0  &amp; $~~~~~\beta_0 ~~~~+ ~~~~~\beta_1 ~~~~x_1$ \\ \</a:t>
            </a:r>
            <a:r>
              <a:rPr lang="en-US" dirty="0" err="1" smtClean="0"/>
              <a:t>hline</a:t>
            </a:r>
            <a:endParaRPr lang="en-US" dirty="0" smtClean="0"/>
          </a:p>
          <a:p>
            <a:r>
              <a:rPr lang="en-US" dirty="0" smtClean="0"/>
              <a:t>\end{tabular}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34C0-761D-42AE-9849-3BF405D352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89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64437-54B5-4B00-9BDF-814F6F3E94B6}" type="slidenum">
              <a:rPr lang="en-US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Parallel slopes</a:t>
            </a:r>
          </a:p>
          <a:p>
            <a:r>
              <a:rPr lang="en-US"/>
              <a:t>Equivalent to the model with intercept</a:t>
            </a:r>
          </a:p>
          <a:p>
            <a:r>
              <a:rPr lang="en-US"/>
              <a:t>Regression coefficients for the dummy vars are the intercepts</a:t>
            </a:r>
          </a:p>
          <a:p>
            <a:r>
              <a:rPr lang="en-US"/>
              <a:t>Easy to specify contrasts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607E1-BB09-4A89-88C1-1A570B75977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Combination, weights</a:t>
            </a:r>
          </a:p>
          <a:p>
            <a:r>
              <a:rPr lang="en-US" dirty="0"/>
              <a:t>Test contrast = 0</a:t>
            </a:r>
          </a:p>
          <a:p>
            <a:r>
              <a:rPr lang="en-US" dirty="0"/>
              <a:t>Pairwise differences </a:t>
            </a:r>
            <a:r>
              <a:rPr lang="en-US" dirty="0" smtClean="0"/>
              <a:t>are </a:t>
            </a:r>
            <a:r>
              <a:rPr lang="en-US" dirty="0"/>
              <a:t>contrasts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23846-678E-4F0D-AF05-43C5DCC69EFF}" type="slidenum">
              <a:rPr lang="en-US"/>
              <a:pPr/>
              <a:t>31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F1A56-BFBF-49E3-A7AD-AF6B89DF2F72}" type="slidenum">
              <a:rPr lang="en-US"/>
              <a:pPr/>
              <a:t>32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To understand this second one, look at the picture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037C7-C376-49E3-8E73-0F24E2BB562D}" type="slidenum">
              <a:rPr lang="en-US"/>
              <a:pPr/>
              <a:t>33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B3E52-F609-40E6-BB2C-9AEE3085E923}" type="slidenum">
              <a:rPr lang="en-US"/>
              <a:pPr/>
              <a:t>34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Now what happens if you add a third factor?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A4BED-014E-4ED4-9664-039332F5CB6A}" type="slidenum">
              <a:rPr lang="en-US"/>
              <a:pPr/>
              <a:t>35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2- factor: Based on 2-d table of marginal means, averaging over the third factor.</a:t>
            </a:r>
          </a:p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What does the 3-factor mean?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2874-DEEC-427F-859C-50845BEE8FD0}" type="slidenum">
              <a:rPr lang="en-US"/>
              <a:pPr/>
              <a:t>36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C6DBB-C012-4D5C-97B1-2778E1D56C32}" type="slidenum">
              <a:rPr lang="en-US"/>
              <a:pPr/>
              <a:t>37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104EC-2BA6-440D-9181-A538D690FAD2}" type="slidenum">
              <a:rPr lang="en-US"/>
              <a:pPr/>
              <a:t>38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setting up Bruce’s paradox later.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8153D-F61D-4392-B9B2-E8FA0C4E448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8BD91-6858-41B2-949F-6FB53E40E9EB}" type="slidenum">
              <a:rPr lang="en-US"/>
              <a:pPr/>
              <a:t>39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A45D5-C88A-4BEC-98D8-CB2EA7773074}" type="slidenum">
              <a:rPr lang="en-US"/>
              <a:pPr/>
              <a:t>40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32" charset="0"/>
                <a:ea typeface="ＭＳ Ｐゴシック" pitchFamily="-32" charset="-128"/>
                <a:cs typeface="ＭＳ Ｐゴシック" pitchFamily="-32" charset="-128"/>
              </a:rPr>
              <a:t>Look at the regression equation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2CD4E-01F1-46D9-B90B-2F2FC3554921}" type="slidenum">
              <a:rPr lang="en-US"/>
              <a:pPr/>
              <a:t>41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It’s very easy to do this systematically. With contrasts, you have to think.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99456-6BE7-43DD-A55F-B464D349D96A}" type="slidenum">
              <a:rPr lang="en-US"/>
              <a:pPr/>
              <a:t>42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Not too fast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B7E90-5B4B-44DA-A35F-23AA40325068}" type="slidenum">
              <a:rPr lang="en-US"/>
              <a:pPr/>
              <a:t>43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62C26-A521-4BB5-B6E8-D046974A4F89}" type="slidenum">
              <a:rPr lang="en-US"/>
              <a:pPr/>
              <a:t>44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7B59A-D504-4481-B6D5-3A398F4BE21B}" type="slidenum">
              <a:rPr lang="en-US"/>
              <a:pPr/>
              <a:t>45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Similarly, if beta4=beta5=0, ….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324B-5A4D-4A8D-9F27-3695CB7B5E7A}" type="slidenum">
              <a:rPr lang="en-US"/>
              <a:pPr/>
              <a:t>46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Just to summarize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D53E9-1207-4956-B784-F3AE57A2A5A3}" type="slidenum">
              <a:rPr lang="en-US"/>
              <a:pPr/>
              <a:t>47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$\</a:t>
            </a:r>
            <a:r>
              <a:rPr lang="en-US" dirty="0" err="1" smtClean="0"/>
              <a:t>mathbf</a:t>
            </a:r>
            <a:r>
              <a:rPr lang="en-US" dirty="0" smtClean="0"/>
              <a:t>{x}^\top \</a:t>
            </a:r>
            <a:r>
              <a:rPr lang="en-US" dirty="0" err="1" smtClean="0"/>
              <a:t>boldsymbol</a:t>
            </a:r>
            <a:r>
              <a:rPr lang="en-US" dirty="0" smtClean="0"/>
              <a:t>{\beta} = \beta_0 + \beta_1 x + \beta_2 d_1 + \beta_3 d_2 + \beta_4xd_1 + \beta_5 xd_2$ % 30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vspace</a:t>
            </a:r>
            <a:r>
              <a:rPr lang="en-US" dirty="0" smtClean="0"/>
              <a:t>{3mm}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renewcommand</a:t>
            </a:r>
            <a:r>
              <a:rPr lang="en-US" dirty="0" smtClean="0"/>
              <a:t>{\</a:t>
            </a:r>
            <a:r>
              <a:rPr lang="en-US" dirty="0" err="1" smtClean="0"/>
              <a:t>arraystretch</a:t>
            </a:r>
            <a:r>
              <a:rPr lang="en-US" dirty="0" smtClean="0"/>
              <a:t>}{1.5}</a:t>
            </a:r>
          </a:p>
          <a:p>
            <a:r>
              <a:rPr lang="en-US" dirty="0" smtClean="0"/>
              <a:t>\begin{tabular}{|</a:t>
            </a:r>
            <a:r>
              <a:rPr lang="en-US" dirty="0" err="1" smtClean="0"/>
              <a:t>c|c|c|l</a:t>
            </a:r>
            <a:r>
              <a:rPr lang="en-US" dirty="0" smtClean="0"/>
              <a:t>|} \</a:t>
            </a:r>
            <a:r>
              <a:rPr lang="en-US" dirty="0" err="1" smtClean="0"/>
              <a:t>hline</a:t>
            </a:r>
            <a:endParaRPr lang="en-US" dirty="0" smtClean="0"/>
          </a:p>
          <a:p>
            <a:r>
              <a:rPr lang="en-US" dirty="0" smtClean="0"/>
              <a:t>Group   &amp; $d_1$ &amp; $d_2$ &amp;  $h(t) = h_0(t)e^{\</a:t>
            </a:r>
            <a:r>
              <a:rPr lang="en-US" dirty="0" err="1" smtClean="0"/>
              <a:t>mathbf</a:t>
            </a:r>
            <a:r>
              <a:rPr lang="en-US" dirty="0" smtClean="0"/>
              <a:t>{x}^\top \</a:t>
            </a:r>
            <a:r>
              <a:rPr lang="en-US" dirty="0" err="1" smtClean="0"/>
              <a:t>boldsymbol</a:t>
            </a:r>
            <a:r>
              <a:rPr lang="en-US" dirty="0" smtClean="0"/>
              <a:t>{\beta}}$ \\ \</a:t>
            </a:r>
            <a:r>
              <a:rPr lang="en-US" dirty="0" err="1" smtClean="0"/>
              <a:t>hline</a:t>
            </a:r>
            <a:endParaRPr lang="en-US" dirty="0" smtClean="0"/>
          </a:p>
          <a:p>
            <a:r>
              <a:rPr lang="en-US" dirty="0" smtClean="0"/>
              <a:t>1       &amp; 1 &amp; 0  &amp; $h_0(t)e^{(\beta_0+\beta_2) + (\beta_1+\beta_4) x}$ \\ \</a:t>
            </a:r>
            <a:r>
              <a:rPr lang="en-US" dirty="0" err="1" smtClean="0"/>
              <a:t>hline</a:t>
            </a:r>
            <a:endParaRPr lang="en-US" dirty="0" smtClean="0"/>
          </a:p>
          <a:p>
            <a:r>
              <a:rPr lang="en-US" dirty="0" smtClean="0"/>
              <a:t>2       &amp; 0 &amp; 1  &amp; $h_0(t)e^{(\beta_0+\beta_3) + (\beta_1+\beta_5) x}$ \\ \</a:t>
            </a:r>
            <a:r>
              <a:rPr lang="en-US" dirty="0" err="1" smtClean="0"/>
              <a:t>hline</a:t>
            </a:r>
            <a:endParaRPr lang="en-US" dirty="0" smtClean="0"/>
          </a:p>
          <a:p>
            <a:r>
              <a:rPr lang="en-US" dirty="0" smtClean="0"/>
              <a:t>3       &amp; 0 &amp; 0  &amp; $h_0(t)e^{\beta_0 + \beta_1x}$ \\ \</a:t>
            </a:r>
            <a:r>
              <a:rPr lang="en-US" dirty="0" err="1" smtClean="0"/>
              <a:t>hline</a:t>
            </a:r>
            <a:endParaRPr lang="en-US" dirty="0" smtClean="0"/>
          </a:p>
          <a:p>
            <a:r>
              <a:rPr lang="en-US" dirty="0" smtClean="0"/>
              <a:t>\end{tabular}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vspace</a:t>
            </a:r>
            <a:r>
              <a:rPr lang="en-US" dirty="0" smtClean="0"/>
              <a:t>{3mm}</a:t>
            </a:r>
          </a:p>
          <a:p>
            <a:endParaRPr lang="en-US" dirty="0" smtClean="0"/>
          </a:p>
          <a:p>
            <a:r>
              <a:rPr lang="en-US" dirty="0" smtClean="0"/>
              <a:t>Hazard ratio $\</a:t>
            </a:r>
            <a:r>
              <a:rPr lang="en-US" dirty="0" err="1" smtClean="0"/>
              <a:t>frac</a:t>
            </a:r>
            <a:r>
              <a:rPr lang="en-US" dirty="0" smtClean="0"/>
              <a:t>{h_1(t)}{h_3(t)} = e^{\beta_2+\beta_4x}$ depends on $x$.</a:t>
            </a:r>
          </a:p>
          <a:p>
            <a:endParaRPr lang="en-US" dirty="0" smtClean="0"/>
          </a:p>
          <a:p>
            <a:r>
              <a:rPr lang="en-US" dirty="0" smtClean="0"/>
              <a:t>% 30 </a:t>
            </a:r>
            <a:r>
              <a:rPr lang="en-US" smtClean="0"/>
              <a:t>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34C0-761D-42AE-9849-3BF405D3521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2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0047A-BF54-4E56-82D5-E1E0F5D1584F}" type="slidenum">
              <a:rPr lang="en-US"/>
              <a:pPr/>
              <a:t>10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EF770-602D-4B78-9485-2B6C86F9FD69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49101-9B25-48C9-A9FA-A311E7D9982D}" type="slidenum">
              <a:rPr lang="en-US"/>
              <a:pPr/>
              <a:t>12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22630-6F47-42CE-8668-B41B9A5893F1}" type="slidenum">
              <a:rPr lang="en-US"/>
              <a:pPr/>
              <a:t>13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Call the treatment conditions “cells.”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A0D9D-F4CE-469D-9454-8660E191C9A7}" type="slidenum">
              <a:rPr lang="en-US"/>
              <a:pPr/>
              <a:t>14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here’s our model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14F28-B7EE-4A51-A1B7-1986846797D8}" type="slidenum">
              <a:rPr lang="en-US"/>
              <a:pPr/>
              <a:t>15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9E05F-FF0A-4CA3-84B3-F38843167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43941-9D4A-4C06-B5E0-0C23DB22E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12762-C40E-4C89-BD0C-343CEE020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19-03-11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19-03-11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19-03-11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19-03-11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19-03-11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19-03-11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19-03-11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19-03-11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E58E4-1508-40D4-A5CE-B5A8B628F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19-03-11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19-03-11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19-03-11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8685E-EF8D-4D5D-B544-D9FAFC2FA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3F7E7-D1CF-44CC-98AD-9C8CD9CE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DFF50-D836-4E9F-9948-87059B4E9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79E0B-09E3-4EA7-BA9E-685E240C7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BFBE5-DA29-4F86-BCB8-20A567F31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F3C8A-CB33-466D-BB4C-A6C693C6A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FA918-9CEC-4A9D-9F01-1E1918996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E96059-7DBE-4076-BC55-E9065D173A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19-03-11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20.emf"/><Relationship Id="rId6" Type="http://schemas.openxmlformats.org/officeDocument/2006/relationships/oleObject" Target="../embeddings/Microsoft_Excel_97_-_2004_Worksheet3.xls"/><Relationship Id="rId7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xcel_97_-_2004_Worksheet6.xls"/><Relationship Id="rId5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xcel_97_-_2004_Worksheet7.xls"/><Relationship Id="rId5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xcel_97_-_2004_Worksheet8.xls"/><Relationship Id="rId5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xcel_97_-_2004_Worksheet9.xls"/><Relationship Id="rId5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oleObject" Target="../embeddings/Microsoft_Excel_97_-_2004_Worksheet10.xls"/><Relationship Id="rId7" Type="http://schemas.openxmlformats.org/officeDocument/2006/relationships/image" Target="../media/image3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7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8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brunner/oldclass/312s1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Interactions and Factorial ANOVA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400800" cy="1752600"/>
          </a:xfrm>
        </p:spPr>
        <p:txBody>
          <a:bodyPr/>
          <a:lstStyle/>
          <a:p>
            <a:r>
              <a:rPr lang="en-US" dirty="0" smtClean="0"/>
              <a:t>STA 312 s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E05F-FF0A-4CA3-84B3-F38843167BA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5410200"/>
            <a:ext cx="5402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last slide for copyright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0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</a:t>
            </a:r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More than one categorical explanatory variable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E05F-FF0A-4CA3-84B3-F38843167B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Factorial ANOVA</a:t>
            </a:r>
            <a:br>
              <a:rPr lang="en-US"/>
            </a:b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Categorical explanatory variables are called </a:t>
            </a:r>
            <a:r>
              <a:rPr lang="en-US" sz="2800" b="1" dirty="0"/>
              <a:t>factors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More than one at a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Primarily for </a:t>
            </a:r>
            <a:r>
              <a:rPr lang="en-US" sz="2800" dirty="0"/>
              <a:t>true experiments, but also </a:t>
            </a:r>
            <a:r>
              <a:rPr lang="en-US" sz="2800" dirty="0" smtClean="0"/>
              <a:t>used </a:t>
            </a:r>
            <a:r>
              <a:rPr lang="en-US" sz="2800" dirty="0"/>
              <a:t>with observational data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If there are observations at all combinations of explanatory variable values, it’s called a </a:t>
            </a:r>
            <a:r>
              <a:rPr lang="en-US" sz="2800" i="1" dirty="0"/>
              <a:t>complete</a:t>
            </a:r>
            <a:r>
              <a:rPr lang="en-US" sz="2800" dirty="0"/>
              <a:t> factorial design (as opposed to a fractional factorial).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The potato study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Cases are </a:t>
            </a:r>
            <a:r>
              <a:rPr lang="en-US" sz="2800" dirty="0" smtClean="0"/>
              <a:t>potatoes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Inoculate </a:t>
            </a:r>
            <a:r>
              <a:rPr lang="en-US" sz="2800" dirty="0"/>
              <a:t>with bacteria, store for a fixed time period.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Response variable </a:t>
            </a:r>
            <a:r>
              <a:rPr lang="en-US" sz="2800" dirty="0"/>
              <a:t>is </a:t>
            </a:r>
            <a:r>
              <a:rPr lang="en-US" sz="2800" dirty="0" smtClean="0"/>
              <a:t>percent surface area with visible rot.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Two explanatory variables, randomly assigned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Bacteria Type (1, 2, 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Temperature (1=Cool, 2=Warm)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Two-factor design</a:t>
            </a: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/>
        </p:nvGraphicFramePr>
        <p:xfrm>
          <a:off x="1219200" y="1752600"/>
          <a:ext cx="6858000" cy="236283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8" name="Rectangle 46"/>
          <p:cNvSpPr>
            <a:spLocks noChangeArrowheads="1"/>
          </p:cNvSpPr>
          <p:nvPr/>
        </p:nvSpPr>
        <p:spPr bwMode="auto">
          <a:xfrm>
            <a:off x="2590800" y="5029200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Six treatment conditions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Factorial experiments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/>
              <a:t>Allow more than one factor to be investigated in the same study: Efficiency!</a:t>
            </a:r>
          </a:p>
          <a:p>
            <a:pPr eaLnBrk="1" hangingPunct="1"/>
            <a:r>
              <a:rPr lang="en-US"/>
              <a:t>Allow the scientist to see whether the effect of an explanatory variable </a:t>
            </a:r>
            <a:r>
              <a:rPr lang="en-US" i="1"/>
              <a:t>depends</a:t>
            </a:r>
            <a:r>
              <a:rPr lang="en-US"/>
              <a:t> on the value of another explanatory variable: Interactions</a:t>
            </a:r>
          </a:p>
          <a:p>
            <a:pPr eaLnBrk="1" hangingPunct="1"/>
            <a:r>
              <a:rPr lang="en-US"/>
              <a:t>Thank you again, Mr. Fisher.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/>
              <a:t>   Normal with equal variance and conditional (cell) means      </a:t>
            </a:r>
          </a:p>
        </p:txBody>
      </p:sp>
      <p:graphicFrame>
        <p:nvGraphicFramePr>
          <p:cNvPr id="6222" name="Group 78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828800"/>
                <a:gridCol w="1600200"/>
                <a:gridCol w="21336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4" name="Picture 5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5" name="Picture 64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343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6" name="Picture 6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7" name="Picture 6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8" name="Picture 68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9" name="Picture 7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9906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0" name="Picture 71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32766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1" name="Picture 72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32766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Picture 73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3200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3" name="Picture 74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43434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4" name="Picture 75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5" name="Picture 76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6" name="Picture 80" descr="latex-image-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5486400"/>
            <a:ext cx="33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Main effects: Differences among marginal means</a:t>
            </a:r>
          </a:p>
          <a:p>
            <a:pPr eaLnBrk="1" hangingPunct="1"/>
            <a:r>
              <a:rPr lang="en-US" dirty="0"/>
              <a:t>Interactions: Differences between differences (What is the effect of Factor A? </a:t>
            </a:r>
            <a:r>
              <a:rPr lang="en-US" b="1" dirty="0"/>
              <a:t>It depends</a:t>
            </a:r>
            <a:r>
              <a:rPr lang="en-US" dirty="0"/>
              <a:t> on</a:t>
            </a:r>
            <a:r>
              <a:rPr lang="en-US" dirty="0" smtClean="0"/>
              <a:t> the level of Factor </a:t>
            </a:r>
            <a:r>
              <a:rPr lang="en-US" dirty="0"/>
              <a:t>B.)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 understand the interaction, plot the means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95400" y="1524000"/>
          <a:ext cx="65532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Worksheet" r:id="rId4" imgW="4572000" imgH="3453384" progId="Excel.Sheet.8">
                  <p:embed/>
                </p:oleObj>
              </mc:Choice>
              <mc:Fallback>
                <p:oleObj name="Worksheet" r:id="rId4" imgW="4572000" imgH="3453384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553200" cy="479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Either Way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1676400"/>
          <a:ext cx="4572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" name="Worksheet" r:id="rId4" imgW="4562856" imgH="3660648" progId="Excel.Sheet.8">
                  <p:embed/>
                </p:oleObj>
              </mc:Choice>
              <mc:Fallback>
                <p:oleObj name="Worksheet" r:id="rId4" imgW="4562856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4572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724400" y="1676400"/>
          <a:ext cx="441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1" name="Worksheet" r:id="rId6" imgW="4562856" imgH="3663696" progId="Excel.Sheet.8">
                  <p:embed/>
                </p:oleObj>
              </mc:Choice>
              <mc:Fallback>
                <p:oleObj name="Worksheet" r:id="rId6" imgW="4562856" imgH="3663696" progId="Excel.Sheet.8">
                  <p:embed/>
                  <p:pic>
                    <p:nvPicPr>
                      <p:cNvPr id="0" name="Picture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4419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Non-parallel profiles = Interaction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600200" y="16764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Worksheet" r:id="rId4" imgW="4562856" imgH="3599688" progId="Excel.Sheet.8">
                  <p:embed/>
                </p:oleObj>
              </mc:Choice>
              <mc:Fallback>
                <p:oleObj name="Worksheet" r:id="rId4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Interaction between explanatory variables means “It depends.”</a:t>
            </a:r>
          </a:p>
          <a:p>
            <a:r>
              <a:rPr lang="en-US" dirty="0" smtClean="0"/>
              <a:t>Relationship between one explanatory variable and the response variable </a:t>
            </a:r>
            <a:r>
              <a:rPr lang="en-US" i="1" dirty="0" smtClean="0"/>
              <a:t>depends </a:t>
            </a:r>
            <a:r>
              <a:rPr lang="en-US" dirty="0" smtClean="0"/>
              <a:t>on the value of the other explanatory </a:t>
            </a:r>
            <a:r>
              <a:rPr lang="en-US" dirty="0"/>
              <a:t>variable. </a:t>
            </a:r>
            <a:endParaRPr lang="en-US" dirty="0" smtClean="0"/>
          </a:p>
          <a:p>
            <a:r>
              <a:rPr lang="en-US" dirty="0" smtClean="0"/>
              <a:t>Can have</a:t>
            </a:r>
          </a:p>
          <a:p>
            <a:pPr lvl="1"/>
            <a:r>
              <a:rPr lang="en-US" dirty="0" smtClean="0"/>
              <a:t>Quantitative by quantitative</a:t>
            </a:r>
          </a:p>
          <a:p>
            <a:pPr lvl="1"/>
            <a:r>
              <a:rPr lang="en-US" dirty="0" smtClean="0"/>
              <a:t>Quantitative by categorical</a:t>
            </a:r>
          </a:p>
          <a:p>
            <a:pPr lvl="1"/>
            <a:r>
              <a:rPr lang="en-US" dirty="0" smtClean="0"/>
              <a:t>Categorical by categorical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effects for both variables, no interaction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066800" y="1676400"/>
          <a:ext cx="6248400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Worksheet" r:id="rId4" imgW="4562856" imgH="3599688" progId="Excel.Sheet.8">
                  <p:embed/>
                </p:oleObj>
              </mc:Choice>
              <mc:Fallback>
                <p:oleObj name="Worksheet" r:id="rId4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6248400" cy="499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 for Bacteria only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90600" y="121920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Worksheet" r:id="rId4" imgW="4562856" imgH="3599688" progId="Excel.Sheet.8">
                  <p:embed/>
                </p:oleObj>
              </mc:Choice>
              <mc:Fallback>
                <p:oleObj name="Worksheet" r:id="rId4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6858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 for Temperature Only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447800" y="1905000"/>
          <a:ext cx="58674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Worksheet" r:id="rId4" imgW="3377184" imgH="2667000" progId="Excel.Sheet.8">
                  <p:embed/>
                </p:oleObj>
              </mc:Choice>
              <mc:Fallback>
                <p:oleObj name="Worksheet" r:id="rId4" imgW="3377184" imgH="2667000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58674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Both Main Effects, and the Interaction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0" y="16002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Worksheet" r:id="rId4" imgW="4565904" imgH="3660648" progId="Excel.Sheet.8">
                  <p:embed/>
                </p:oleObj>
              </mc:Choice>
              <mc:Fallback>
                <p:oleObj name="Worksheet" r:id="rId4" imgW="4565904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Should you interpret the main effects?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752600" y="1752600"/>
          <a:ext cx="7772400" cy="621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Worksheet" r:id="rId4" imgW="6065520" imgH="4779264" progId="Excel.Sheet.8">
                  <p:embed/>
                </p:oleObj>
              </mc:Choice>
              <mc:Fallback>
                <p:oleObj name="Worksheet" r:id="rId4" imgW="6065520" imgH="4779264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7772400" cy="621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common error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Categorical </a:t>
            </a:r>
            <a:r>
              <a:rPr lang="en-US" dirty="0" smtClean="0"/>
              <a:t>explanatory variable </a:t>
            </a:r>
            <a:r>
              <a:rPr lang="en-US" dirty="0"/>
              <a:t>with </a:t>
            </a:r>
            <a:r>
              <a:rPr lang="en-US" i="1" dirty="0"/>
              <a:t>p</a:t>
            </a:r>
            <a:r>
              <a:rPr lang="en-US" dirty="0"/>
              <a:t> categories</a:t>
            </a:r>
          </a:p>
          <a:p>
            <a:r>
              <a:rPr lang="en-US" i="1" dirty="0"/>
              <a:t>p</a:t>
            </a:r>
            <a:r>
              <a:rPr lang="en-US" dirty="0"/>
              <a:t> dummy variables (rather than </a:t>
            </a:r>
            <a:r>
              <a:rPr lang="en-US" i="1" dirty="0"/>
              <a:t>p-1</a:t>
            </a:r>
            <a:r>
              <a:rPr lang="en-US" dirty="0"/>
              <a:t>)</a:t>
            </a:r>
          </a:p>
          <a:p>
            <a:r>
              <a:rPr lang="en-US" dirty="0"/>
              <a:t>And an intercept</a:t>
            </a:r>
          </a:p>
          <a:p>
            <a:endParaRPr lang="en-US" dirty="0"/>
          </a:p>
          <a:p>
            <a:r>
              <a:rPr lang="en-US" dirty="0"/>
              <a:t>There are </a:t>
            </a:r>
            <a:r>
              <a:rPr lang="en-US" i="1" dirty="0"/>
              <a:t>p</a:t>
            </a:r>
            <a:r>
              <a:rPr lang="en-US" dirty="0"/>
              <a:t> population means represented by </a:t>
            </a:r>
            <a:r>
              <a:rPr lang="en-US" i="1" dirty="0"/>
              <a:t>p+1</a:t>
            </a:r>
            <a:r>
              <a:rPr lang="en-US" dirty="0"/>
              <a:t> regression coefficients - not unique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But suppose you leave off the intercept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there are </a:t>
            </a:r>
            <a:r>
              <a:rPr lang="en-US" i="1"/>
              <a:t>p</a:t>
            </a:r>
            <a:r>
              <a:rPr lang="en-US"/>
              <a:t> regression coefficients and </a:t>
            </a:r>
            <a:r>
              <a:rPr lang="en-US" i="1"/>
              <a:t>p</a:t>
            </a:r>
            <a:r>
              <a:rPr lang="en-US"/>
              <a:t> population means</a:t>
            </a:r>
          </a:p>
          <a:p>
            <a:r>
              <a:rPr lang="en-US"/>
              <a:t>The correspondence is unique, and the model can be handy -- less algebra</a:t>
            </a:r>
          </a:p>
          <a:p>
            <a:r>
              <a:rPr lang="en-US"/>
              <a:t>Called </a:t>
            </a:r>
            <a:r>
              <a:rPr lang="en-US" b="1"/>
              <a:t>cell means coding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Cell means coding: </a:t>
            </a:r>
            <a:r>
              <a:rPr lang="en-US" i="1"/>
              <a:t>p</a:t>
            </a:r>
            <a:r>
              <a:rPr lang="en-US"/>
              <a:t> indicators and no intercept</a:t>
            </a:r>
          </a:p>
        </p:txBody>
      </p:sp>
      <p:pic>
        <p:nvPicPr>
          <p:cNvPr id="31748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81200"/>
            <a:ext cx="6972300" cy="482600"/>
          </a:xfrm>
          <a:prstGeom prst="rect">
            <a:avLst/>
          </a:prstGeom>
          <a:noFill/>
        </p:spPr>
      </p:pic>
      <p:pic>
        <p:nvPicPr>
          <p:cNvPr id="31752" name="Picture 8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00400"/>
            <a:ext cx="8001000" cy="191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 covariate: x</a:t>
            </a:r>
            <a:r>
              <a:rPr lang="en-US" baseline="-25000"/>
              <a:t>4</a:t>
            </a:r>
            <a:endParaRPr lang="en-US"/>
          </a:p>
        </p:txBody>
      </p:sp>
      <p:pic>
        <p:nvPicPr>
          <p:cNvPr id="34823" name="Picture 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8447088" cy="469900"/>
          </a:xfrm>
          <a:prstGeom prst="rect">
            <a:avLst/>
          </a:prstGeom>
          <a:noFill/>
        </p:spPr>
      </p:pic>
      <p:pic>
        <p:nvPicPr>
          <p:cNvPr id="34827" name="Picture 11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8726488" cy="180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Contrasts</a:t>
            </a:r>
          </a:p>
        </p:txBody>
      </p:sp>
      <p:pic>
        <p:nvPicPr>
          <p:cNvPr id="13317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181600"/>
            <a:ext cx="5664200" cy="469900"/>
          </a:xfrm>
          <a:prstGeom prst="rect">
            <a:avLst/>
          </a:prstGeom>
          <a:noFill/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338388"/>
            <a:ext cx="6692900" cy="495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570288"/>
            <a:ext cx="70485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892"/>
            <a:ext cx="8229600" cy="627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by Quantitative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675"/>
            <a:ext cx="88392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74116"/>
            <a:ext cx="162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fixed 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27463"/>
            <a:ext cx="7645400" cy="48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929906"/>
            <a:ext cx="609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Both slope and intercept depend on value of 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80516"/>
            <a:ext cx="7993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for fixed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slope and intercept relating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E(Y) depend </a:t>
            </a:r>
          </a:p>
          <a:p>
            <a:r>
              <a:rPr lang="en-US" sz="2400" dirty="0" smtClean="0"/>
              <a:t>on the value of 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8"/>
            <a:ext cx="8229600" cy="1143000"/>
          </a:xfrm>
        </p:spPr>
        <p:txBody>
          <a:bodyPr/>
          <a:lstStyle/>
          <a:p>
            <a:r>
              <a:rPr lang="en-US" dirty="0" smtClean="0"/>
              <a:t>In a one-factor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9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Mostly, what you want are tests of contrasts,</a:t>
            </a:r>
          </a:p>
          <a:p>
            <a:r>
              <a:rPr lang="en-US" dirty="0" smtClean="0"/>
              <a:t>Or collections of contrasts.</a:t>
            </a:r>
          </a:p>
          <a:p>
            <a:r>
              <a:rPr lang="en-US" dirty="0" smtClean="0"/>
              <a:t>You could do it with any dummy variable coding scheme. </a:t>
            </a:r>
          </a:p>
          <a:p>
            <a:r>
              <a:rPr lang="en-US" dirty="0" smtClean="0"/>
              <a:t>Cell means coding is often most convenient.</a:t>
            </a:r>
          </a:p>
          <a:p>
            <a:r>
              <a:rPr lang="en-US" dirty="0" smtClean="0"/>
              <a:t>With </a:t>
            </a:r>
            <a:r>
              <a:rPr lang="en-US" b="1" dirty="0" smtClean="0"/>
              <a:t>β</a:t>
            </a:r>
            <a:r>
              <a:rPr lang="en-US" dirty="0" smtClean="0"/>
              <a:t>=</a:t>
            </a:r>
            <a:r>
              <a:rPr lang="en-US" b="1" dirty="0" smtClean="0"/>
              <a:t>μ</a:t>
            </a:r>
            <a:r>
              <a:rPr lang="en-US" dirty="0" smtClean="0"/>
              <a:t>, test 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n-US" b="1" dirty="0" smtClean="0"/>
              <a:t>Lβ</a:t>
            </a:r>
            <a:r>
              <a:rPr lang="en-US" dirty="0" smtClean="0"/>
              <a:t>=</a:t>
            </a:r>
            <a:r>
              <a:rPr lang="en-US" b="1" dirty="0" smtClean="0"/>
              <a:t>h</a:t>
            </a:r>
          </a:p>
          <a:p>
            <a:endParaRPr lang="en-US" dirty="0"/>
          </a:p>
          <a:p>
            <a:r>
              <a:rPr lang="en-US" dirty="0" smtClean="0"/>
              <a:t>Can get a confidence interval for any single contrast using the </a:t>
            </a:r>
            <a:r>
              <a:rPr lang="en-US" i="1" dirty="0" smtClean="0"/>
              <a:t>t</a:t>
            </a:r>
            <a:r>
              <a:rPr lang="en-US" dirty="0" smtClean="0"/>
              <a:t> distribution.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33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Testing </a:t>
            </a:r>
            <a:r>
              <a:rPr lang="en-US" sz="4000" dirty="0" smtClean="0"/>
              <a:t>Contrasts in Factorial Designs </a:t>
            </a:r>
            <a:endParaRPr lang="en-US" sz="40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 dirty="0"/>
              <a:t>Differences between marginal means are definitely contrasts</a:t>
            </a:r>
          </a:p>
          <a:p>
            <a:pPr eaLnBrk="1" hangingPunct="1"/>
            <a:r>
              <a:rPr lang="en-US" dirty="0"/>
              <a:t>Interactions are also sets of contrasts</a:t>
            </a:r>
          </a:p>
        </p:txBody>
      </p:sp>
      <p:pic>
        <p:nvPicPr>
          <p:cNvPr id="45060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71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Interactions are sets of Contrasts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</a:t>
            </a:r>
          </a:p>
        </p:txBody>
      </p:sp>
      <p:pic>
        <p:nvPicPr>
          <p:cNvPr id="47108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3434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4864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Interactions are sets of Contrasts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</a:t>
            </a:r>
          </a:p>
        </p:txBody>
      </p:sp>
      <p:pic>
        <p:nvPicPr>
          <p:cNvPr id="49157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7150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33600" y="990600"/>
          <a:ext cx="4572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Worksheet" r:id="rId6" imgW="4562856" imgH="3599688" progId="Excel.Sheet.8">
                  <p:embed/>
                </p:oleObj>
              </mc:Choice>
              <mc:Fallback>
                <p:oleObj name="Worksheet" r:id="rId6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4572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Equivalent statements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effect of A depends upon B</a:t>
            </a:r>
          </a:p>
          <a:p>
            <a:pPr eaLnBrk="1" hangingPunct="1"/>
            <a:r>
              <a:rPr lang="en-US"/>
              <a:t>The effect of B depends on A</a:t>
            </a:r>
          </a:p>
        </p:txBody>
      </p:sp>
      <p:pic>
        <p:nvPicPr>
          <p:cNvPr id="51204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Three factors: A, B and 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There are three (sets of) main effects: One each for A, B, 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are three two-factor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by B (Averaging over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by C (Averaging over 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B by C (Averaging over 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is one three-factor interaction: AxBxC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Meaning of the 3-factor interaction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/>
              <a:t>The form of the A x B interaction depends on the value of C</a:t>
            </a:r>
          </a:p>
          <a:p>
            <a:pPr eaLnBrk="1" hangingPunct="1"/>
            <a:r>
              <a:rPr lang="en-US"/>
              <a:t>The form of the A x C interaction depends on the value of B</a:t>
            </a:r>
          </a:p>
          <a:p>
            <a:pPr eaLnBrk="1" hangingPunct="1"/>
            <a:r>
              <a:rPr lang="en-US"/>
              <a:t>The form of the B x C interaction depends on the value of A</a:t>
            </a:r>
          </a:p>
          <a:p>
            <a:pPr eaLnBrk="1" hangingPunct="1"/>
            <a:r>
              <a:rPr lang="en-US"/>
              <a:t>These statements are equivalent. Use the one that is easiest to understand.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 graph a three-factor interaction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Make a separate mean plot (showing a 2-factor interaction) for each value of the third variable.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In the potato study, a graph for each type of potato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Four-factor design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/>
              <a:t>Four </a:t>
            </a:r>
            <a:r>
              <a:rPr lang="en-US" sz="1800"/>
              <a:t>sets of</a:t>
            </a:r>
            <a:r>
              <a:rPr lang="en-US"/>
              <a:t> main effects</a:t>
            </a:r>
          </a:p>
          <a:p>
            <a:pPr eaLnBrk="1" hangingPunct="1"/>
            <a:r>
              <a:rPr lang="en-US"/>
              <a:t>Six two-factor interactions</a:t>
            </a:r>
          </a:p>
          <a:p>
            <a:pPr eaLnBrk="1" hangingPunct="1"/>
            <a:r>
              <a:rPr lang="en-US"/>
              <a:t>Four three-factor interactions</a:t>
            </a:r>
          </a:p>
          <a:p>
            <a:pPr eaLnBrk="1" hangingPunct="1"/>
            <a:r>
              <a:rPr lang="en-US"/>
              <a:t>One four-factor interaction: The nature of the three-factor interaction depends on the value of the 4th factor</a:t>
            </a:r>
          </a:p>
          <a:p>
            <a:pPr eaLnBrk="1" hangingPunct="1"/>
            <a:r>
              <a:rPr lang="en-US"/>
              <a:t>There is an F test for each one</a:t>
            </a:r>
          </a:p>
          <a:p>
            <a:pPr eaLnBrk="1" hangingPunct="1"/>
            <a:r>
              <a:rPr lang="en-US"/>
              <a:t>And so on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As the number of factors increases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higher-way interactions get harder and harder to understand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All the tests are still tests of sets of contrasts (differences between differences of differences …)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But it gets harder and harder to write down the contrasts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Effect coding becomes easier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59895"/>
          </a:xfrm>
        </p:spPr>
        <p:txBody>
          <a:bodyPr>
            <a:normAutofit/>
          </a:bodyPr>
          <a:lstStyle/>
          <a:p>
            <a:r>
              <a:rPr lang="en-US" dirty="0" smtClean="0"/>
              <a:t>Quantitative by Categorical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133"/>
            <a:ext cx="8229600" cy="40647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regression line for each category.</a:t>
            </a:r>
          </a:p>
          <a:p>
            <a:r>
              <a:rPr lang="en-US" dirty="0" smtClean="0"/>
              <a:t>Interaction means slopes are not equal</a:t>
            </a:r>
          </a:p>
          <a:p>
            <a:r>
              <a:rPr lang="en-US" dirty="0" smtClean="0"/>
              <a:t>Form a product of quantitative variable by each dummy variable for the categorical variable</a:t>
            </a:r>
          </a:p>
          <a:p>
            <a:r>
              <a:rPr lang="en-US" dirty="0" smtClean="0"/>
              <a:t>For example, three treatments and one covariate: x</a:t>
            </a:r>
            <a:r>
              <a:rPr lang="en-US" baseline="-25000" dirty="0" smtClean="0"/>
              <a:t>1</a:t>
            </a:r>
            <a:r>
              <a:rPr lang="en-US" dirty="0" smtClean="0"/>
              <a:t> is the covariate and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 are dummy variables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91163"/>
            <a:ext cx="64897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Effect coding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66720"/>
              </p:ext>
            </p:extLst>
          </p:nvPr>
        </p:nvGraphicFramePr>
        <p:xfrm>
          <a:off x="381000" y="2514600"/>
          <a:ext cx="3352800" cy="27178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8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06969"/>
              </p:ext>
            </p:extLst>
          </p:nvPr>
        </p:nvGraphicFramePr>
        <p:xfrm>
          <a:off x="4191000" y="2971800"/>
          <a:ext cx="4419600" cy="1828800"/>
        </p:xfrm>
        <a:graphic>
          <a:graphicData uri="http://schemas.openxmlformats.org/drawingml/2006/table">
            <a:tbl>
              <a:tblPr/>
              <a:tblGrid>
                <a:gridCol w="2438400"/>
                <a:gridCol w="1981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 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527" name="Picture 4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7912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7780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Like indicator dummy variables with intercept, but put -1</a:t>
            </a:r>
          </a:p>
          <a:p>
            <a:pPr algn="ctr"/>
            <a:r>
              <a:rPr lang="en-US" dirty="0" smtClean="0"/>
              <a:t>for the last category.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Interaction effects are products of dummy variables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A x B interaction: Multiply each dummy variable for A by each dummy variable for 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Use these products as additional explanatory variables in the multiple regression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 A x B x C interaction: Multiply each dummy variable for C by each product term from the A x B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Test the sets of product terms simultaneously</a:t>
            </a:r>
          </a:p>
        </p:txBody>
      </p:sp>
      <p:pic>
        <p:nvPicPr>
          <p:cNvPr id="65540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Make a table</a:t>
            </a:r>
          </a:p>
        </p:txBody>
      </p:sp>
      <p:graphicFrame>
        <p:nvGraphicFramePr>
          <p:cNvPr id="33984" name="Group 192"/>
          <p:cNvGraphicFramePr>
            <a:graphicFrameLocks noGrp="1"/>
          </p:cNvGraphicFramePr>
          <p:nvPr/>
        </p:nvGraphicFramePr>
        <p:xfrm>
          <a:off x="381000" y="2133600"/>
          <a:ext cx="8534400" cy="4064001"/>
        </p:xfrm>
        <a:graphic>
          <a:graphicData uri="http://schemas.openxmlformats.org/drawingml/2006/table">
            <a:tbl>
              <a:tblPr/>
              <a:tblGrid>
                <a:gridCol w="685800"/>
                <a:gridCol w="838200"/>
                <a:gridCol w="533400"/>
                <a:gridCol w="457200"/>
                <a:gridCol w="457200"/>
                <a:gridCol w="609600"/>
                <a:gridCol w="609600"/>
                <a:gridCol w="43434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61" name="Picture 16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2" name="Picture 193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000"/>
            <a:ext cx="1346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3" name="Picture 19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8956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4" name="Picture 196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5052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5" name="Picture 197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0386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6" name="Picture 198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45720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7" name="Picture 199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51816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8" name="Picture 200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57912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/>
              <a:t>   Cell and Marginal Means      </a:t>
            </a:r>
          </a:p>
        </p:txBody>
      </p:sp>
      <p:graphicFrame>
        <p:nvGraphicFramePr>
          <p:cNvPr id="35907" name="Group 67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990600"/>
                <a:gridCol w="2362200"/>
                <a:gridCol w="2514600"/>
                <a:gridCol w="1981200"/>
                <a:gridCol w="914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670" name="Picture 52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76600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1" name="Picture 5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267200"/>
            <a:ext cx="20574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2" name="Picture 5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3" name="Picture 5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276600"/>
            <a:ext cx="2057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4" name="Picture 59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267200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5" name="Picture 6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6" name="Picture 66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3124200"/>
            <a:ext cx="1752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7" name="Picture 68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42672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8" name="Picture 69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5562600"/>
            <a:ext cx="162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9" name="Picture 70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53400" y="3048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0" name="Picture 71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3400" y="4191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1" name="Picture 72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9600" y="5410200"/>
            <a:ext cx="406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 see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Intercept is the grand mean</a:t>
            </a:r>
          </a:p>
          <a:p>
            <a:pPr eaLnBrk="1" hangingPunct="1"/>
            <a:r>
              <a:rPr lang="en-US"/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/>
              <a:t>What about the interactions?</a:t>
            </a:r>
          </a:p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bit of algebra shows</a:t>
            </a:r>
          </a:p>
        </p:txBody>
      </p:sp>
      <p:pic>
        <p:nvPicPr>
          <p:cNvPr id="73731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8001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8293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800600"/>
            <a:ext cx="3276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8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ANOVA with effect coding is pretty automatic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You don’t have to make a table unless </a:t>
            </a:r>
            <a:r>
              <a:rPr lang="en-US" sz="2800" dirty="0" smtClean="0"/>
              <a:t>asked.</a:t>
            </a:r>
            <a:endParaRPr lang="en-US" sz="2800" dirty="0"/>
          </a:p>
          <a:p>
            <a:pPr eaLnBrk="1" hangingPunct="1"/>
            <a:r>
              <a:rPr lang="en-US" sz="2800" dirty="0"/>
              <a:t>It always works as you expect it </a:t>
            </a:r>
            <a:r>
              <a:rPr lang="en-US" sz="2800" dirty="0" smtClean="0"/>
              <a:t>will.</a:t>
            </a:r>
          </a:p>
          <a:p>
            <a:pPr eaLnBrk="1" hangingPunct="1"/>
            <a:r>
              <a:rPr lang="en-US" sz="2800" dirty="0" smtClean="0"/>
              <a:t>Hypothesis tests </a:t>
            </a:r>
            <a:r>
              <a:rPr lang="en-US" sz="2800" dirty="0"/>
              <a:t>are the same as testing sets of </a:t>
            </a:r>
            <a:r>
              <a:rPr lang="en-US" sz="2800" dirty="0" smtClean="0"/>
              <a:t>contrasts.</a:t>
            </a:r>
            <a:endParaRPr lang="en-US" sz="2800" dirty="0"/>
          </a:p>
          <a:p>
            <a:pPr eaLnBrk="1" hangingPunct="1"/>
            <a:r>
              <a:rPr lang="en-US" sz="2800" dirty="0"/>
              <a:t>Covariates present no problem. Main effects and interactions have their usual meanings, “controlling” for the covariates.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Plot the “least </a:t>
            </a:r>
            <a:r>
              <a:rPr lang="en-US" sz="2800" dirty="0"/>
              <a:t>squares </a:t>
            </a:r>
            <a:r>
              <a:rPr lang="en-US" sz="2800" dirty="0" smtClean="0"/>
              <a:t>means” (Y-hat at x-bar values for covariates).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Again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/>
              <a:t>Intercept is the grand mean</a:t>
            </a:r>
          </a:p>
          <a:p>
            <a:pPr eaLnBrk="1" hangingPunct="1"/>
            <a:r>
              <a:rPr lang="en-US"/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/>
              <a:t>Test of main effect(s) is test of the dummy variables for a factor. </a:t>
            </a:r>
          </a:p>
          <a:p>
            <a:pPr eaLnBrk="1" hangingPunct="1"/>
            <a:r>
              <a:rPr lang="en-US"/>
              <a:t>Interaction effects are products of dummy variables.</a:t>
            </a:r>
          </a:p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Hazards</a:t>
            </a:r>
            <a:endParaRPr lang="en-US" dirty="0"/>
          </a:p>
        </p:txBody>
      </p:sp>
      <p:pic>
        <p:nvPicPr>
          <p:cNvPr id="4" name="Picture 3" descr="$_mathbf_x^top_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9883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65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31800" y="2667000"/>
            <a:ext cx="86868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 Sciences,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ShareAlike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Unported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slides will be available from the course website: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http://www.utstat.toronto.edu/brunner/oldclass/312s19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between A and B means</a:t>
            </a:r>
          </a:p>
          <a:p>
            <a:pPr lvl="1"/>
            <a:r>
              <a:rPr lang="en-US" dirty="0" smtClean="0"/>
              <a:t>Relationship of A to Y depends on value of B</a:t>
            </a:r>
          </a:p>
          <a:p>
            <a:pPr lvl="1"/>
            <a:r>
              <a:rPr lang="en-US" dirty="0" smtClean="0"/>
              <a:t>Relationship of B to Y depends on value of A</a:t>
            </a:r>
          </a:p>
          <a:p>
            <a:r>
              <a:rPr lang="en-US" dirty="0" smtClean="0"/>
              <a:t>The two statements are formally equivalent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3546"/>
            <a:ext cx="9042400" cy="406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8454"/>
            <a:ext cx="9093200" cy="229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table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88" y="284096"/>
            <a:ext cx="7078214" cy="17893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589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null hypothesis would you test for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01932"/>
            <a:ext cx="8229600" cy="3057023"/>
          </a:xfrm>
        </p:spPr>
        <p:txBody>
          <a:bodyPr/>
          <a:lstStyle/>
          <a:p>
            <a:r>
              <a:rPr lang="en-US" dirty="0" smtClean="0"/>
              <a:t>Equal slopes</a:t>
            </a:r>
          </a:p>
          <a:p>
            <a:r>
              <a:rPr lang="en-US" dirty="0" smtClean="0"/>
              <a:t>Comparing slopes for group one vs three</a:t>
            </a:r>
          </a:p>
          <a:p>
            <a:r>
              <a:rPr lang="en-US" dirty="0" smtClean="0"/>
              <a:t>Comparing slopes for group one vs two</a:t>
            </a:r>
          </a:p>
          <a:p>
            <a:r>
              <a:rPr lang="en-US" dirty="0" smtClean="0"/>
              <a:t>Equal regressions</a:t>
            </a:r>
          </a:p>
          <a:p>
            <a:r>
              <a:rPr lang="en-US" dirty="0" smtClean="0"/>
              <a:t>Interaction between group and x</a:t>
            </a:r>
            <a:r>
              <a:rPr lang="en-US" baseline="-25000" dirty="0" smtClean="0"/>
              <a:t>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to do if H</a:t>
            </a:r>
            <a:r>
              <a:rPr lang="en-US" baseline="-25000" dirty="0" smtClean="0"/>
              <a:t>0</a:t>
            </a:r>
            <a:r>
              <a:rPr lang="en-US" dirty="0" smtClean="0"/>
              <a:t>: β</a:t>
            </a:r>
            <a:r>
              <a:rPr lang="en-US" baseline="-25000" dirty="0" smtClean="0"/>
              <a:t>4</a:t>
            </a:r>
            <a:r>
              <a:rPr lang="en-US" dirty="0" smtClean="0"/>
              <a:t>=β</a:t>
            </a:r>
            <a:r>
              <a:rPr lang="en-US" baseline="-25000" dirty="0" smtClean="0"/>
              <a:t>5</a:t>
            </a:r>
            <a:r>
              <a:rPr lang="en-US" dirty="0" smtClean="0"/>
              <a:t>=0 is rejected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2971800"/>
          </a:xfrm>
        </p:spPr>
        <p:txBody>
          <a:bodyPr/>
          <a:lstStyle/>
          <a:p>
            <a:r>
              <a:rPr lang="en-US" dirty="0" smtClean="0"/>
              <a:t>How do you test Group “controlling” for x</a:t>
            </a:r>
            <a:r>
              <a:rPr lang="en-US" baseline="-25000" dirty="0" smtClean="0"/>
              <a:t>1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reasonable choice is to set x</a:t>
            </a:r>
            <a:r>
              <a:rPr lang="en-US" baseline="-25000" dirty="0" smtClean="0"/>
              <a:t>1</a:t>
            </a:r>
            <a:r>
              <a:rPr lang="en-US" dirty="0" smtClean="0"/>
              <a:t> to its sample mean, and compare treatments at that point.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Categorical by Categorical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Naturally part of factorial ANOVA in experimental studies</a:t>
            </a:r>
          </a:p>
          <a:p>
            <a:r>
              <a:rPr lang="en-US" dirty="0" smtClean="0"/>
              <a:t>Also applies to purely observational data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2181</Words>
  <Application>Microsoft Macintosh PowerPoint</Application>
  <PresentationFormat>On-screen Show (4:3)</PresentationFormat>
  <Paragraphs>387</Paragraphs>
  <Slides>49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Blank Presentation</vt:lpstr>
      <vt:lpstr>Office Theme</vt:lpstr>
      <vt:lpstr>Worksheet</vt:lpstr>
      <vt:lpstr>Interactions and Factorial ANOVA</vt:lpstr>
      <vt:lpstr>Interactions</vt:lpstr>
      <vt:lpstr>Quantitative by Quantitative </vt:lpstr>
      <vt:lpstr>Quantitative by Categorical</vt:lpstr>
      <vt:lpstr>General principle</vt:lpstr>
      <vt:lpstr>Make a table</vt:lpstr>
      <vt:lpstr>What null hypothesis would you test for</vt:lpstr>
      <vt:lpstr>What to do if H0: β4=β5=0 is rejected</vt:lpstr>
      <vt:lpstr>Categorical by Categorical</vt:lpstr>
      <vt:lpstr>Factorial ANOVA</vt:lpstr>
      <vt:lpstr>Factorial ANOVA </vt:lpstr>
      <vt:lpstr>The potato study</vt:lpstr>
      <vt:lpstr>Two-factor design</vt:lpstr>
      <vt:lpstr>Factorial experiments</vt:lpstr>
      <vt:lpstr>   Normal with equal variance and conditional (cell) means      </vt:lpstr>
      <vt:lpstr>Tests</vt:lpstr>
      <vt:lpstr>To understand the interaction, plot the means</vt:lpstr>
      <vt:lpstr>Either Way</vt:lpstr>
      <vt:lpstr>Non-parallel profiles = Interaction</vt:lpstr>
      <vt:lpstr>Main effects for both variables, no interaction</vt:lpstr>
      <vt:lpstr>Main effect for Bacteria only</vt:lpstr>
      <vt:lpstr>Main Effect for Temperature Only</vt:lpstr>
      <vt:lpstr>Both Main Effects, and the Interaction</vt:lpstr>
      <vt:lpstr>Should you interpret the main effects?</vt:lpstr>
      <vt:lpstr>A common error</vt:lpstr>
      <vt:lpstr>But suppose you leave off the intercept</vt:lpstr>
      <vt:lpstr>Cell means coding: p indicators and no intercept</vt:lpstr>
      <vt:lpstr>Add a covariate: x4</vt:lpstr>
      <vt:lpstr>Contrasts</vt:lpstr>
      <vt:lpstr>In a one-factor design</vt:lpstr>
      <vt:lpstr>Testing Contrasts in Factorial Designs </vt:lpstr>
      <vt:lpstr>Interactions are sets of Contrasts</vt:lpstr>
      <vt:lpstr>Interactions are sets of Contrasts</vt:lpstr>
      <vt:lpstr>Equivalent statements</vt:lpstr>
      <vt:lpstr>Three factors: A, B and C</vt:lpstr>
      <vt:lpstr>Meaning of the 3-factor interaction</vt:lpstr>
      <vt:lpstr>To graph a three-factor interaction</vt:lpstr>
      <vt:lpstr>Four-factor design</vt:lpstr>
      <vt:lpstr>As the number of factors increases</vt:lpstr>
      <vt:lpstr>Effect coding</vt:lpstr>
      <vt:lpstr>Interaction effects are products of dummy variables</vt:lpstr>
      <vt:lpstr>Make a table</vt:lpstr>
      <vt:lpstr>   Cell and Marginal Means      </vt:lpstr>
      <vt:lpstr>We see</vt:lpstr>
      <vt:lpstr>A bit of algebra shows</vt:lpstr>
      <vt:lpstr>Factorial ANOVA with effect coding is pretty automatic</vt:lpstr>
      <vt:lpstr>Again</vt:lpstr>
      <vt:lpstr>Proportional Hazards</vt:lpstr>
      <vt:lpstr>Copyright Information</vt:lpstr>
    </vt:vector>
  </TitlesOfParts>
  <Company>Earl Monroe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Factorial ANOVA</dc:title>
  <dc:creator>Earl Monroe</dc:creator>
  <cp:lastModifiedBy>Kareem</cp:lastModifiedBy>
  <cp:revision>131</cp:revision>
  <cp:lastPrinted>2019-03-11T04:40:12Z</cp:lastPrinted>
  <dcterms:created xsi:type="dcterms:W3CDTF">2012-11-23T17:27:07Z</dcterms:created>
  <dcterms:modified xsi:type="dcterms:W3CDTF">2019-03-11T05:19:16Z</dcterms:modified>
</cp:coreProperties>
</file>