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embeddings/oleObject7.bin" ContentType="application/vnd.openxmlformats-officedocument.oleObject"/>
  <Override PartName="/ppt/notesSlides/notesSlide19.xml" ContentType="application/vnd.openxmlformats-officedocument.presentationml.notesSlide+xml"/>
  <Override PartName="/ppt/embeddings/oleObject8.bin" ContentType="application/vnd.openxmlformats-officedocument.oleObject"/>
  <Override PartName="/ppt/notesSlides/notesSlide20.xml" ContentType="application/vnd.openxmlformats-officedocument.presentationml.notesSlide+xml"/>
  <Override PartName="/ppt/embeddings/oleObject9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0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292" r:id="rId3"/>
    <p:sldId id="293" r:id="rId4"/>
    <p:sldId id="294" r:id="rId5"/>
    <p:sldId id="295" r:id="rId6"/>
    <p:sldId id="296" r:id="rId7"/>
    <p:sldId id="297" r:id="rId8"/>
    <p:sldId id="308" r:id="rId9"/>
    <p:sldId id="298" r:id="rId10"/>
    <p:sldId id="309" r:id="rId11"/>
    <p:sldId id="310" r:id="rId12"/>
    <p:sldId id="311" r:id="rId13"/>
    <p:sldId id="312" r:id="rId14"/>
    <p:sldId id="313" r:id="rId15"/>
    <p:sldId id="300" r:id="rId16"/>
    <p:sldId id="256" r:id="rId17"/>
    <p:sldId id="257" r:id="rId18"/>
    <p:sldId id="258" r:id="rId19"/>
    <p:sldId id="259" r:id="rId20"/>
    <p:sldId id="261" r:id="rId21"/>
    <p:sldId id="260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304" r:id="rId32"/>
    <p:sldId id="305" r:id="rId33"/>
    <p:sldId id="315" r:id="rId34"/>
    <p:sldId id="316" r:id="rId35"/>
    <p:sldId id="306" r:id="rId36"/>
    <p:sldId id="307" r:id="rId37"/>
    <p:sldId id="301" r:id="rId38"/>
    <p:sldId id="303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314" r:id="rId55"/>
    <p:sldId id="286" r:id="rId56"/>
    <p:sldId id="287" r:id="rId57"/>
    <p:sldId id="291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3261-D95C-E940-AE2A-DC6AC6CFE96C}" type="datetimeFigureOut">
              <a:rPr lang="en-US" smtClean="0"/>
              <a:t>22-11-08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AE95-5D81-3A47-A157-65D36AC0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0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D34C0-761D-42AE-9849-3BF405D35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153D-F61D-4392-B9B2-E8FA0C4E44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0D9D-F4CE-469D-9454-8660E191C9A7}" type="slidenum">
              <a:rPr lang="en-US"/>
              <a:pPr/>
              <a:t>19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here’s our model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4F28-B7EE-4A51-A1B7-1986846797D8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7FBD0-FEF9-4C53-AEC3-7D14174ED187}" type="slidenum">
              <a:rPr lang="en-US"/>
              <a:pPr/>
              <a:t>21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07549-DFE6-49EE-B070-2F2F8D4C3DA8}" type="slidenum">
              <a:rPr lang="en-US"/>
              <a:pPr/>
              <a:t>22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0B0AC-1780-45EC-8E09-4271B167A449}" type="slidenum">
              <a:rPr lang="en-US"/>
              <a:pPr/>
              <a:t>23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4FEB-F63D-457B-A06F-C6281D9B4743}" type="slidenum">
              <a:rPr lang="en-US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4AAB7-EDDD-4948-81A3-B6EE026E394B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8047B-A04E-40A5-A05E-E082A377E173}" type="slidenum">
              <a:rPr lang="en-US"/>
              <a:pPr/>
              <a:t>26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02FA-308F-4092-BC35-BE350EAA8111}" type="slidenum">
              <a:rPr lang="en-US"/>
              <a:pPr/>
              <a:t>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9042-B8AC-468F-8FD1-01624CB6C7C6}" type="slidenum">
              <a:rPr lang="en-US"/>
              <a:pPr/>
              <a:t>28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# Tri-</a:t>
            </a:r>
            <a:r>
              <a:rPr lang="en-US" dirty="0" err="1" smtClean="0"/>
              <a:t>colour</a:t>
            </a:r>
            <a:r>
              <a:rPr lang="en-US" dirty="0" smtClean="0"/>
              <a:t> scatterplot #######################################################</a:t>
            </a:r>
          </a:p>
          <a:p>
            <a:r>
              <a:rPr lang="en-US" dirty="0" smtClean="0"/>
              <a:t># Cross in data range. (Also there's truly a curve for blue.)</a:t>
            </a:r>
          </a:p>
          <a:p>
            <a:r>
              <a:rPr lang="en-US" dirty="0" smtClean="0"/>
              <a:t># This generates </a:t>
            </a:r>
            <a:r>
              <a:rPr lang="en-US" dirty="0" err="1" smtClean="0"/>
              <a:t>Cross.pdf</a:t>
            </a:r>
            <a:endParaRPr lang="en-US" dirty="0" smtClean="0"/>
          </a:p>
          <a:p>
            <a:r>
              <a:rPr lang="en-US" dirty="0" err="1" smtClean="0"/>
              <a:t>rm</a:t>
            </a:r>
            <a:r>
              <a:rPr lang="en-US" dirty="0" smtClean="0"/>
              <a:t>(list=</a:t>
            </a:r>
            <a:r>
              <a:rPr lang="en-US" dirty="0" err="1" smtClean="0"/>
              <a:t>ls</a:t>
            </a:r>
            <a:r>
              <a:rPr lang="en-US" dirty="0" smtClean="0"/>
              <a:t>())</a:t>
            </a:r>
          </a:p>
          <a:p>
            <a:r>
              <a:rPr lang="en-US" dirty="0" err="1" smtClean="0"/>
              <a:t>set.seed</a:t>
            </a:r>
            <a:r>
              <a:rPr lang="en-US" dirty="0" smtClean="0"/>
              <a:t>(9999)</a:t>
            </a:r>
          </a:p>
          <a:p>
            <a:r>
              <a:rPr lang="en-US" dirty="0" smtClean="0"/>
              <a:t>n = 50; mu = 75; sig=6</a:t>
            </a:r>
          </a:p>
          <a:p>
            <a:r>
              <a:rPr lang="en-US" dirty="0" smtClean="0"/>
              <a:t>x1 = round(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n,mu,sig</a:t>
            </a:r>
            <a:r>
              <a:rPr lang="en-US" dirty="0" smtClean="0"/>
              <a:t>)); x2 = round(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n,mu,sig</a:t>
            </a:r>
            <a:r>
              <a:rPr lang="en-US" dirty="0" smtClean="0"/>
              <a:t>)); x3 = round(</a:t>
            </a:r>
            <a:r>
              <a:rPr lang="en-US" dirty="0" err="1" smtClean="0"/>
              <a:t>rnorm</a:t>
            </a:r>
            <a:r>
              <a:rPr lang="en-US" dirty="0" smtClean="0"/>
              <a:t>(</a:t>
            </a:r>
            <a:r>
              <a:rPr lang="en-US" dirty="0" err="1" smtClean="0"/>
              <a:t>n,mu,sig</a:t>
            </a:r>
            <a:r>
              <a:rPr lang="en-US" dirty="0" smtClean="0"/>
              <a:t>))</a:t>
            </a:r>
          </a:p>
          <a:p>
            <a:r>
              <a:rPr lang="en-US" dirty="0" smtClean="0"/>
              <a:t>eps1 = round(</a:t>
            </a:r>
            <a:r>
              <a:rPr lang="en-US" dirty="0" err="1" smtClean="0"/>
              <a:t>rnorm</a:t>
            </a:r>
            <a:r>
              <a:rPr lang="en-US" dirty="0" smtClean="0"/>
              <a:t>(n,0,sig)); eps2 = round(</a:t>
            </a:r>
            <a:r>
              <a:rPr lang="en-US" dirty="0" err="1" smtClean="0"/>
              <a:t>rnorm</a:t>
            </a:r>
            <a:r>
              <a:rPr lang="en-US" dirty="0" smtClean="0"/>
              <a:t>(n,0,sig)); eps3 = round(</a:t>
            </a:r>
            <a:r>
              <a:rPr lang="en-US" dirty="0" err="1" smtClean="0"/>
              <a:t>rnorm</a:t>
            </a:r>
            <a:r>
              <a:rPr lang="en-US" dirty="0" smtClean="0"/>
              <a:t>(n,0,sig))</a:t>
            </a:r>
          </a:p>
          <a:p>
            <a:r>
              <a:rPr lang="en-US" dirty="0" smtClean="0"/>
              <a:t>y1 = round(-mu + 2*x1 + eps1)</a:t>
            </a:r>
          </a:p>
          <a:p>
            <a:r>
              <a:rPr lang="en-US" dirty="0" smtClean="0"/>
              <a:t>y2 = round(x2 + eps2); y2[x2&lt;mu] = mu + eps2[x2&lt;mu]</a:t>
            </a:r>
          </a:p>
          <a:p>
            <a:r>
              <a:rPr lang="en-US" dirty="0" smtClean="0"/>
              <a:t>y3 = round(x3 + eps3)</a:t>
            </a:r>
          </a:p>
          <a:p>
            <a:r>
              <a:rPr lang="en-US" dirty="0" smtClean="0"/>
              <a:t>X = c(x1,x2,x3); Y = c(y1,y2,y3) + 2</a:t>
            </a:r>
          </a:p>
          <a:p>
            <a:r>
              <a:rPr lang="en-US" dirty="0" smtClean="0"/>
              <a:t>train = c(numeric(n)+1,numeric(n)+2,numeric(n)+3)</a:t>
            </a:r>
          </a:p>
          <a:p>
            <a:r>
              <a:rPr lang="en-US" dirty="0" smtClean="0"/>
              <a:t># X[X&gt;100] = 100; Y[Y&gt;100] = 100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cbind</a:t>
            </a:r>
            <a:r>
              <a:rPr lang="en-US" dirty="0" smtClean="0"/>
              <a:t>(</a:t>
            </a:r>
            <a:r>
              <a:rPr lang="en-US" dirty="0" err="1" smtClean="0"/>
              <a:t>train,X,Y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# group = factor(train); anova(lm(</a:t>
            </a:r>
            <a:r>
              <a:rPr lang="en-US" dirty="0" err="1" smtClean="0"/>
              <a:t>Y~group</a:t>
            </a:r>
            <a:r>
              <a:rPr lang="en-US" dirty="0" smtClean="0"/>
              <a:t>*X))</a:t>
            </a:r>
          </a:p>
          <a:p>
            <a:r>
              <a:rPr lang="en-US" dirty="0" smtClean="0"/>
              <a:t># plot(X,Y)</a:t>
            </a:r>
          </a:p>
          <a:p>
            <a:r>
              <a:rPr lang="en-US" dirty="0" smtClean="0"/>
              <a:t>plot(X,Y, </a:t>
            </a:r>
            <a:r>
              <a:rPr lang="en-US" dirty="0" err="1" smtClean="0"/>
              <a:t>pch</a:t>
            </a:r>
            <a:r>
              <a:rPr lang="en-US" dirty="0" smtClean="0"/>
              <a:t>=' ',</a:t>
            </a:r>
            <a:r>
              <a:rPr lang="en-US" dirty="0" err="1" smtClean="0"/>
              <a:t>xlab</a:t>
            </a:r>
            <a:r>
              <a:rPr lang="en-US" dirty="0" smtClean="0"/>
              <a:t>=expression(x[1]))</a:t>
            </a:r>
          </a:p>
          <a:p>
            <a:r>
              <a:rPr lang="en-US" dirty="0" smtClean="0"/>
              <a:t>points(x1,y1,col='red')</a:t>
            </a:r>
          </a:p>
          <a:p>
            <a:r>
              <a:rPr lang="en-US" dirty="0" smtClean="0"/>
              <a:t>points(x2,y2,col='blue')</a:t>
            </a:r>
          </a:p>
          <a:p>
            <a:r>
              <a:rPr lang="en-US" dirty="0" smtClean="0"/>
              <a:t>points(x3,y3,col='green')</a:t>
            </a:r>
          </a:p>
          <a:p>
            <a:r>
              <a:rPr lang="en-US" dirty="0" smtClean="0"/>
              <a:t>reg1 = lm(y1~x1); lines(x1,reg1$fitted.values,col='red') #$</a:t>
            </a:r>
          </a:p>
          <a:p>
            <a:r>
              <a:rPr lang="en-US" dirty="0" smtClean="0"/>
              <a:t>reg2 = lm(y2~x2); lines(x2,reg2$fitted.values,col='blue') #$</a:t>
            </a:r>
          </a:p>
          <a:p>
            <a:r>
              <a:rPr lang="en-US" dirty="0" smtClean="0"/>
              <a:t>reg3 = lm(y3~x3); lines(x3,reg3$fitted.values,col='green') #$</a:t>
            </a:r>
          </a:p>
          <a:p>
            <a:r>
              <a:rPr lang="en-US" dirty="0" smtClean="0"/>
              <a:t>title(expression(paste('Effect of Treatment Depends on ',x[1])))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34C0-761D-42AE-9849-3BF405D352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214A5-2793-4BBA-A389-D5EB6A2707EF}" type="slidenum">
              <a:rPr lang="en-US"/>
              <a:pPr/>
              <a:t>29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F44EB-F1D3-45D5-98A2-B2316A841665}" type="slidenum">
              <a:rPr lang="en-US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model is equivalent to the one with the intercepts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64437-54B5-4B00-9BDF-814F6F3E94B6}" type="slidenum">
              <a:rPr lang="en-US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Parallel slopes</a:t>
            </a:r>
          </a:p>
          <a:p>
            <a:r>
              <a:rPr lang="en-US"/>
              <a:t>Equivalent to the model with intercept</a:t>
            </a:r>
          </a:p>
          <a:p>
            <a:r>
              <a:rPr lang="en-US"/>
              <a:t>Regression coefficients for the dummy vars are the intercepts</a:t>
            </a:r>
          </a:p>
          <a:p>
            <a:r>
              <a:rPr lang="en-US"/>
              <a:t>Easy to specify contrasts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607E1-BB09-4A89-88C1-1A570B759771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Combination, weights</a:t>
            </a:r>
          </a:p>
          <a:p>
            <a:r>
              <a:rPr lang="en-US" dirty="0"/>
              <a:t>Test contrast = 0</a:t>
            </a:r>
          </a:p>
          <a:p>
            <a:r>
              <a:rPr lang="en-US" dirty="0"/>
              <a:t>Pairwise differences </a:t>
            </a:r>
            <a:r>
              <a:rPr lang="en-US" dirty="0" smtClean="0"/>
              <a:t>are </a:t>
            </a:r>
            <a:r>
              <a:rPr lang="en-US" dirty="0"/>
              <a:t>contrasts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3846-678E-4F0D-AF05-43C5DCC69EFF}" type="slidenum">
              <a:rPr lang="en-US"/>
              <a:pPr/>
              <a:t>38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F1A56-BFBF-49E3-A7AD-AF6B89DF2F72}" type="slidenum">
              <a:rPr lang="en-US"/>
              <a:pPr/>
              <a:t>39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037C7-C376-49E3-8E73-0F24E2BB562D}" type="slidenum">
              <a:rPr lang="en-US"/>
              <a:pPr/>
              <a:t>40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B3E52-F609-40E6-BB2C-9AEE3085E923}" type="slidenum">
              <a:rPr lang="en-US"/>
              <a:pPr/>
              <a:t>41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A4BED-014E-4ED4-9664-039332F5CB6A}" type="slidenum">
              <a:rPr lang="en-US"/>
              <a:pPr/>
              <a:t>42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2874-DEEC-427F-859C-50845BEE8FD0}" type="slidenum">
              <a:rPr lang="en-US"/>
              <a:pPr/>
              <a:t>43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 = disease severity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rm</a:t>
            </a:r>
            <a:r>
              <a:rPr lang="en-US" dirty="0" smtClean="0"/>
              <a:t>(list=</a:t>
            </a:r>
            <a:r>
              <a:rPr lang="en-US" dirty="0" err="1" smtClean="0"/>
              <a:t>ls</a:t>
            </a:r>
            <a:r>
              <a:rPr lang="en-US" dirty="0" smtClean="0"/>
              <a:t>())</a:t>
            </a:r>
          </a:p>
          <a:p>
            <a:r>
              <a:rPr lang="en-US" dirty="0" smtClean="0"/>
              <a:t>b0=0; b1=1; b2=2; b3=3</a:t>
            </a:r>
          </a:p>
          <a:p>
            <a:r>
              <a:rPr lang="en-US" dirty="0" err="1" smtClean="0"/>
              <a:t>xpts</a:t>
            </a:r>
            <a:r>
              <a:rPr lang="en-US" dirty="0" smtClean="0"/>
              <a:t> = </a:t>
            </a:r>
            <a:r>
              <a:rPr lang="en-US" dirty="0" err="1" smtClean="0"/>
              <a:t>seq</a:t>
            </a:r>
            <a:r>
              <a:rPr lang="en-US" dirty="0" smtClean="0"/>
              <a:t>(from=-1,to=1,by=0.05); </a:t>
            </a:r>
            <a:r>
              <a:rPr lang="en-US" dirty="0" err="1" smtClean="0"/>
              <a:t>npts</a:t>
            </a:r>
            <a:r>
              <a:rPr lang="en-US" dirty="0" smtClean="0"/>
              <a:t> = length(</a:t>
            </a:r>
            <a:r>
              <a:rPr lang="en-US" dirty="0" err="1" smtClean="0"/>
              <a:t>xpts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zero = numeric(</a:t>
            </a:r>
            <a:r>
              <a:rPr lang="en-US" dirty="0" err="1" smtClean="0"/>
              <a:t>npts</a:t>
            </a:r>
            <a:r>
              <a:rPr lang="en-US" dirty="0" smtClean="0"/>
              <a:t>) ; one = numeric(</a:t>
            </a:r>
            <a:r>
              <a:rPr lang="en-US" dirty="0" err="1" smtClean="0"/>
              <a:t>npts</a:t>
            </a:r>
            <a:r>
              <a:rPr lang="en-US" dirty="0" smtClean="0"/>
              <a:t>)+1</a:t>
            </a:r>
          </a:p>
          <a:p>
            <a:r>
              <a:rPr lang="en-US" dirty="0" smtClean="0"/>
              <a:t>x = c(</a:t>
            </a:r>
            <a:r>
              <a:rPr lang="en-US" dirty="0" err="1" smtClean="0"/>
              <a:t>xpts,xpts,xpts</a:t>
            </a:r>
            <a:r>
              <a:rPr lang="en-US" dirty="0" smtClean="0"/>
              <a:t>); d1 = c(</a:t>
            </a:r>
            <a:r>
              <a:rPr lang="en-US" dirty="0" err="1" smtClean="0"/>
              <a:t>one,zero,zero</a:t>
            </a:r>
            <a:r>
              <a:rPr lang="en-US" dirty="0" smtClean="0"/>
              <a:t>); d2 = c(</a:t>
            </a:r>
            <a:r>
              <a:rPr lang="en-US" dirty="0" err="1" smtClean="0"/>
              <a:t>zero,one,zero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logodds</a:t>
            </a:r>
            <a:r>
              <a:rPr lang="en-US" dirty="0" smtClean="0"/>
              <a:t> = b0 + b1*d1 + b2*d2 + b3*x</a:t>
            </a:r>
          </a:p>
          <a:p>
            <a:endParaRPr lang="en-US" dirty="0" smtClean="0"/>
          </a:p>
          <a:p>
            <a:r>
              <a:rPr lang="en-US" dirty="0" smtClean="0"/>
              <a:t># Equal slopes in the log odds</a:t>
            </a:r>
          </a:p>
          <a:p>
            <a:endParaRPr lang="en-US" dirty="0" smtClean="0"/>
          </a:p>
          <a:p>
            <a:r>
              <a:rPr lang="en-US" dirty="0" smtClean="0"/>
              <a:t># First, plot invisible points to get right plot size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x,logodds,pch</a:t>
            </a:r>
            <a:r>
              <a:rPr lang="en-US" dirty="0" smtClean="0"/>
              <a:t>=' ',</a:t>
            </a:r>
            <a:r>
              <a:rPr lang="en-US" dirty="0" err="1" smtClean="0"/>
              <a:t>ylab</a:t>
            </a:r>
            <a:r>
              <a:rPr lang="en-US" dirty="0" smtClean="0"/>
              <a:t>='Log odds of Y=1') 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xpts,logodds</a:t>
            </a:r>
            <a:r>
              <a:rPr lang="en-US" dirty="0" smtClean="0"/>
              <a:t>[d1==1],col='blue',</a:t>
            </a:r>
            <a:r>
              <a:rPr lang="en-US" dirty="0" err="1" smtClean="0"/>
              <a:t>lty</a:t>
            </a:r>
            <a:r>
              <a:rPr lang="en-US" dirty="0" smtClean="0"/>
              <a:t>=3)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xpts,logodds</a:t>
            </a:r>
            <a:r>
              <a:rPr lang="en-US" dirty="0" smtClean="0"/>
              <a:t>[d2==1],col='red',</a:t>
            </a:r>
            <a:r>
              <a:rPr lang="en-US" dirty="0" err="1" smtClean="0"/>
              <a:t>lty</a:t>
            </a:r>
            <a:r>
              <a:rPr lang="en-US" dirty="0" smtClean="0"/>
              <a:t>=5)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xpts,logodds</a:t>
            </a:r>
            <a:r>
              <a:rPr lang="en-US" dirty="0" smtClean="0"/>
              <a:t>[d1+d2==0],col='green',</a:t>
            </a:r>
            <a:r>
              <a:rPr lang="en-US" dirty="0" err="1" smtClean="0"/>
              <a:t>lty</a:t>
            </a:r>
            <a:r>
              <a:rPr lang="en-US" dirty="0" smtClean="0"/>
              <a:t>=1)</a:t>
            </a:r>
          </a:p>
          <a:p>
            <a:r>
              <a:rPr lang="en-US" dirty="0" smtClean="0"/>
              <a:t>title(expression("Log Odds = " * </a:t>
            </a:r>
          </a:p>
          <a:p>
            <a:r>
              <a:rPr lang="en-US" dirty="0" smtClean="0"/>
              <a:t>    beta[0] + beta[1]*d[1] + beta[2]*d[2] + beta[3]*x))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C6DBB-C012-4D5C-97B1-2778E1D56C32}" type="slidenum">
              <a:rPr lang="en-US"/>
              <a:pPr/>
              <a:t>44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04EC-2BA6-440D-9181-A538D690FAD2}" type="slidenum">
              <a:rPr lang="en-US"/>
              <a:pPr/>
              <a:t>45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8BD91-6858-41B2-949F-6FB53E40E9EB}" type="slidenum">
              <a:rPr lang="en-US"/>
              <a:pPr/>
              <a:t>46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A45D5-C88A-4BEC-98D8-CB2EA7773074}" type="slidenum">
              <a:rPr lang="en-US"/>
              <a:pPr/>
              <a:t>47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32" charset="0"/>
                <a:ea typeface="ＭＳ Ｐゴシック" pitchFamily="-32" charset="-128"/>
                <a:cs typeface="ＭＳ Ｐゴシック" pitchFamily="-32" charset="-128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2CD4E-01F1-46D9-B90B-2F2FC3554921}" type="slidenum">
              <a:rPr lang="en-US"/>
              <a:pPr/>
              <a:t>48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It’s very easy to do this systematically. With contrasts, you have to think.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9456-6BE7-43DD-A55F-B464D349D96A}" type="slidenum">
              <a:rPr lang="en-US"/>
              <a:pPr/>
              <a:t>49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Not too fast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7E90-5B4B-44DA-A35F-23AA40325068}" type="slidenum">
              <a:rPr lang="en-US"/>
              <a:pPr/>
              <a:t>50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62C26-A521-4BB5-B6E8-D046974A4F89}" type="slidenum">
              <a:rPr lang="en-US"/>
              <a:pPr/>
              <a:t>51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7B59A-D504-4481-B6D5-3A398F4BE21B}" type="slidenum">
              <a:rPr lang="en-US"/>
              <a:pPr/>
              <a:t>52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Similarly, if beta4=beta5=0, ….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324B-5A4D-4A8D-9F27-3695CB7B5E7A}" type="slidenum">
              <a:rPr lang="en-US"/>
              <a:pPr/>
              <a:t>54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curve is e times lowest. Highest is e^2 times lowest.</a:t>
            </a:r>
          </a:p>
          <a:p>
            <a:endParaRPr lang="en-US" dirty="0" smtClean="0"/>
          </a:p>
          <a:p>
            <a:r>
              <a:rPr lang="en-US" dirty="0" smtClean="0"/>
              <a:t># Equal slopes in the log odds scale</a:t>
            </a:r>
            <a:br>
              <a:rPr lang="en-US" dirty="0" smtClean="0"/>
            </a:br>
            <a:r>
              <a:rPr lang="en-US" dirty="0" smtClean="0"/>
              <a:t>means proportional odds</a:t>
            </a:r>
          </a:p>
          <a:p>
            <a:endParaRPr lang="en-US" dirty="0" smtClean="0"/>
          </a:p>
          <a:p>
            <a:r>
              <a:rPr lang="en-US" dirty="0" smtClean="0"/>
              <a:t>odds =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logodds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x,odds,pch</a:t>
            </a:r>
            <a:r>
              <a:rPr lang="en-US" dirty="0" smtClean="0"/>
              <a:t>=' ',</a:t>
            </a:r>
            <a:r>
              <a:rPr lang="en-US" dirty="0" err="1" smtClean="0"/>
              <a:t>ylab</a:t>
            </a:r>
            <a:r>
              <a:rPr lang="en-US" dirty="0" smtClean="0"/>
              <a:t>='Odds of Y=1') 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xpts,odds</a:t>
            </a:r>
            <a:r>
              <a:rPr lang="en-US" dirty="0" smtClean="0"/>
              <a:t>[d1==1],col='blue',</a:t>
            </a:r>
            <a:r>
              <a:rPr lang="en-US" dirty="0" err="1" smtClean="0"/>
              <a:t>lty</a:t>
            </a:r>
            <a:r>
              <a:rPr lang="en-US" dirty="0" smtClean="0"/>
              <a:t>=3)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xpts,odds</a:t>
            </a:r>
            <a:r>
              <a:rPr lang="en-US" dirty="0" smtClean="0"/>
              <a:t>[d2==1],col='red',</a:t>
            </a:r>
            <a:r>
              <a:rPr lang="en-US" dirty="0" err="1" smtClean="0"/>
              <a:t>lty</a:t>
            </a:r>
            <a:r>
              <a:rPr lang="en-US" dirty="0" smtClean="0"/>
              <a:t>=5)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xpts,odds</a:t>
            </a:r>
            <a:r>
              <a:rPr lang="en-US" dirty="0" smtClean="0"/>
              <a:t>[d1+d2==0],col='green',</a:t>
            </a:r>
            <a:r>
              <a:rPr lang="en-US" dirty="0" err="1" smtClean="0"/>
              <a:t>lty</a:t>
            </a:r>
            <a:r>
              <a:rPr lang="en-US" dirty="0" smtClean="0"/>
              <a:t>=1)</a:t>
            </a:r>
          </a:p>
          <a:p>
            <a:r>
              <a:rPr lang="en-US" dirty="0" smtClean="0"/>
              <a:t>title(expression("Odds = " * </a:t>
            </a:r>
          </a:p>
          <a:p>
            <a:r>
              <a:rPr lang="en-US" dirty="0" smtClean="0"/>
              <a:t>    e^{beta[0] + beta[1]*d[1] + beta[2]*d[2] + beta[3]*x}))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53E9-1207-4956-B784-F3AE57A2A5A3}" type="slidenum">
              <a:rPr lang="en-US"/>
              <a:pPr/>
              <a:t>55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Don’t forget the rotten potatoes with R from 2012. Put it in a separate document. </a:t>
            </a:r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# Proportional Odds in Terms of Probability</a:t>
            </a:r>
          </a:p>
          <a:p>
            <a:endParaRPr lang="en-US" dirty="0" smtClean="0"/>
          </a:p>
          <a:p>
            <a:r>
              <a:rPr lang="en-US" dirty="0" err="1" smtClean="0"/>
              <a:t>prob</a:t>
            </a:r>
            <a:r>
              <a:rPr lang="en-US" dirty="0" smtClean="0"/>
              <a:t> = odds/(1+odds)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x,prob,pch</a:t>
            </a:r>
            <a:r>
              <a:rPr lang="en-US" dirty="0" smtClean="0"/>
              <a:t>=' ',</a:t>
            </a:r>
            <a:r>
              <a:rPr lang="en-US" dirty="0" err="1" smtClean="0"/>
              <a:t>ylab</a:t>
            </a:r>
            <a:r>
              <a:rPr lang="en-US" dirty="0" smtClean="0"/>
              <a:t>='Probability of Y=1') 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xpts,prob</a:t>
            </a:r>
            <a:r>
              <a:rPr lang="en-US" dirty="0" smtClean="0"/>
              <a:t>[d1==1],col='blue',</a:t>
            </a:r>
            <a:r>
              <a:rPr lang="en-US" dirty="0" err="1" smtClean="0"/>
              <a:t>lty</a:t>
            </a:r>
            <a:r>
              <a:rPr lang="en-US" dirty="0" smtClean="0"/>
              <a:t>=3)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xpts,prob</a:t>
            </a:r>
            <a:r>
              <a:rPr lang="en-US" dirty="0" smtClean="0"/>
              <a:t>[d2==1],col='red',</a:t>
            </a:r>
            <a:r>
              <a:rPr lang="en-US" dirty="0" err="1" smtClean="0"/>
              <a:t>lty</a:t>
            </a:r>
            <a:r>
              <a:rPr lang="en-US" dirty="0" smtClean="0"/>
              <a:t>=5)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xpts,prob</a:t>
            </a:r>
            <a:r>
              <a:rPr lang="en-US" dirty="0" smtClean="0"/>
              <a:t>[d1+d2==0],col='green',</a:t>
            </a:r>
            <a:r>
              <a:rPr lang="en-US" dirty="0" err="1" smtClean="0"/>
              <a:t>lty</a:t>
            </a:r>
            <a:r>
              <a:rPr lang="en-US" dirty="0" smtClean="0"/>
              <a:t>=1)</a:t>
            </a:r>
          </a:p>
          <a:p>
            <a:r>
              <a:rPr lang="en-US" dirty="0" smtClean="0"/>
              <a:t>title(expression("Probability = " * </a:t>
            </a:r>
          </a:p>
          <a:p>
            <a:r>
              <a:rPr lang="en-US" dirty="0" err="1" smtClean="0"/>
              <a:t>frac</a:t>
            </a:r>
            <a:r>
              <a:rPr lang="en-US" dirty="0" smtClean="0"/>
              <a:t>(e^{beta[0] + beta[1]*d[1] + beta[2]*d[2] + beta[3]*x},</a:t>
            </a:r>
          </a:p>
          <a:p>
            <a:r>
              <a:rPr lang="en-US" dirty="0" smtClean="0"/>
              <a:t>     1+e^{beta[0] + beta[1]*d[1] + beta[2]*d[2] + beta[3]*x}) 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0047A-BF54-4E56-82D5-E1E0F5D1584F}" type="slidenum">
              <a:rPr lang="en-US"/>
              <a:pPr/>
              <a:t>15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F770-602D-4B78-9485-2B6C86F9FD69}" type="slidenum">
              <a:rPr lang="en-US"/>
              <a:pPr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49101-9B25-48C9-A9FA-A311E7D9982D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2630-6F47-42CE-8668-B41B9A5893F1}" type="slidenum">
              <a:rPr lang="en-US"/>
              <a:pPr/>
              <a:t>18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Call the treatment conditions “cells.”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9E05F-FF0A-4CA3-84B3-F38843167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3941-9D4A-4C06-B5E0-0C23DB22E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2762-C40E-4C89-BD0C-343CEE020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E58E4-1508-40D4-A5CE-B5A8B628F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685E-EF8D-4D5D-B544-D9FAFC2FA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3F7E7-D1CF-44CC-98AD-9C8CD9CE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DFF50-D836-4E9F-9948-87059B4E9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9E0B-09E3-4EA7-BA9E-685E240C7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BFBE5-DA29-4F86-BCB8-20A567F31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F3C8A-CB33-466D-BB4C-A6C693C6A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FA918-9CEC-4A9D-9F01-1E1918996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96059-7DBE-4076-BC55-E9065D173A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22-11-08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24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Microsoft_Excel_97_-_2004_Worksheet3.xls"/><Relationship Id="rId9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Excel_97_-_2004_Worksheet9.xls"/><Relationship Id="rId6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Microsoft_Excel_97_-_2004_Worksheet10.xls"/><Relationship Id="rId8" Type="http://schemas.openxmlformats.org/officeDocument/2006/relationships/image" Target="../media/image4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4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312f2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Interactions and Factorial ANOVA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STA312 Fall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5410200"/>
            <a:ext cx="540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last slide for copyright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0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Equal slopes in the log odds 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90600"/>
            <a:ext cx="58674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Equal slopes in the log odds scale</a:t>
            </a:r>
            <a:br>
              <a:rPr lang="en-US" sz="3600" dirty="0" smtClean="0"/>
            </a:br>
            <a:r>
              <a:rPr lang="en-US" sz="3600" dirty="0" smtClean="0"/>
              <a:t>means proportional odds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5562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dirty="0" smtClean="0"/>
              <a:t>Proportional Odds in Terms of Probability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38200"/>
            <a:ext cx="60198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80728"/>
          </a:xfrm>
        </p:spPr>
        <p:txBody>
          <a:bodyPr/>
          <a:lstStyle/>
          <a:p>
            <a:r>
              <a:rPr lang="en-US" dirty="0" smtClean="0"/>
              <a:t>Interactions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488832" cy="5544616"/>
          </a:xfrm>
        </p:spPr>
        <p:txBody>
          <a:bodyPr/>
          <a:lstStyle/>
          <a:p>
            <a:r>
              <a:rPr lang="en-US" sz="2800" dirty="0" smtClean="0"/>
              <a:t>With equal slopes in the log odds scale, </a:t>
            </a:r>
            <a:r>
              <a:rPr lang="en-US" sz="2800" i="1" dirty="0" smtClean="0"/>
              <a:t>differences </a:t>
            </a:r>
            <a:r>
              <a:rPr lang="en-US" sz="2800" dirty="0" smtClean="0"/>
              <a:t>in odds and </a:t>
            </a:r>
            <a:r>
              <a:rPr lang="en-US" sz="2800" i="1" dirty="0" smtClean="0"/>
              <a:t>differences </a:t>
            </a:r>
            <a:r>
              <a:rPr lang="en-US" sz="2800" dirty="0" smtClean="0"/>
              <a:t>in probabilities do depend on x. </a:t>
            </a:r>
          </a:p>
          <a:p>
            <a:r>
              <a:rPr lang="en-US" sz="2800" dirty="0" smtClean="0"/>
              <a:t>Regression coefficients for product terms still mean something.</a:t>
            </a:r>
          </a:p>
          <a:p>
            <a:r>
              <a:rPr lang="en-US" sz="2800" dirty="0" smtClean="0"/>
              <a:t>If zero, they mean that the </a:t>
            </a:r>
            <a:r>
              <a:rPr lang="en-US" sz="2800" i="1" dirty="0" smtClean="0"/>
              <a:t>odds ratio </a:t>
            </a:r>
            <a:r>
              <a:rPr lang="en-US" sz="2800" dirty="0" smtClean="0"/>
              <a:t>does not depend on the value(s) of the covariate(s).</a:t>
            </a:r>
          </a:p>
          <a:p>
            <a:r>
              <a:rPr lang="en-US" sz="2800" dirty="0" smtClean="0"/>
              <a:t>Odds ratio has odds of Y=1 for the reference category in the denominator. </a:t>
            </a:r>
          </a:p>
          <a:p>
            <a:r>
              <a:rPr lang="en-US" sz="2800" dirty="0" smtClean="0"/>
              <a:t>Categorical by categorical interactions are meaningful.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Categorical by Categorical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part of factorial ANOVA in experimental studies</a:t>
            </a:r>
          </a:p>
          <a:p>
            <a:r>
              <a:rPr lang="en-US" dirty="0" smtClean="0"/>
              <a:t>Also applies to purely observational data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</a:t>
            </a:r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More than one categorical explanatory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Factorial ANOVA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Categorical explanatory variables are called </a:t>
            </a:r>
            <a:r>
              <a:rPr lang="en-US" sz="2800" b="1" dirty="0"/>
              <a:t>factors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Primarily for </a:t>
            </a:r>
            <a:r>
              <a:rPr lang="en-US" sz="2800" dirty="0"/>
              <a:t>true experiments, but also </a:t>
            </a:r>
            <a:r>
              <a:rPr lang="en-US" sz="2800" dirty="0" smtClean="0"/>
              <a:t>used </a:t>
            </a:r>
            <a:r>
              <a:rPr lang="en-US" sz="2800" dirty="0"/>
              <a:t>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there are observations at all combinations of explanatory variable values, it’s called a </a:t>
            </a:r>
            <a:r>
              <a:rPr lang="en-US" sz="2800" i="1" dirty="0"/>
              <a:t>complete</a:t>
            </a:r>
            <a:r>
              <a:rPr lang="en-US" sz="2800" dirty="0"/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Cases are </a:t>
            </a:r>
            <a:r>
              <a:rPr lang="en-US" sz="2800" dirty="0" smtClean="0"/>
              <a:t>potatoes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Inoculate </a:t>
            </a:r>
            <a:r>
              <a:rPr lang="en-US" sz="2800" dirty="0"/>
              <a:t>with bacteria, store for a fixed time period.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Response variable </a:t>
            </a:r>
            <a:r>
              <a:rPr lang="en-US" sz="2800" dirty="0"/>
              <a:t>is </a:t>
            </a:r>
            <a:r>
              <a:rPr lang="en-US" sz="2800" dirty="0" smtClean="0"/>
              <a:t>percent surface area with visible rot.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explanatory 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Allow more than one factor to be investigated in the same study: Efficiency!</a:t>
            </a:r>
          </a:p>
          <a:p>
            <a:pPr eaLnBrk="1" hangingPunct="1"/>
            <a:r>
              <a:rPr lang="en-US"/>
              <a:t>Allow the scientist to see whether the effect of an explanatory variable </a:t>
            </a:r>
            <a:r>
              <a:rPr lang="en-US" i="1"/>
              <a:t>depends</a:t>
            </a:r>
            <a:r>
              <a:rPr lang="en-US"/>
              <a:t> on the value of another explanatory variable: Interactions</a:t>
            </a:r>
          </a:p>
          <a:p>
            <a:pPr eaLnBrk="1" hangingPunct="1"/>
            <a:r>
              <a:rPr lang="en-US"/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Interaction between explanatory variables means “It depends.”</a:t>
            </a:r>
          </a:p>
          <a:p>
            <a:r>
              <a:rPr lang="en-US" dirty="0" smtClean="0"/>
              <a:t>Relationship between one explanatory variable and the response variable </a:t>
            </a:r>
            <a:r>
              <a:rPr lang="en-US" i="1" dirty="0" smtClean="0"/>
              <a:t>depends </a:t>
            </a:r>
            <a:r>
              <a:rPr lang="en-US" dirty="0" smtClean="0"/>
              <a:t>on the value of the other explanatory </a:t>
            </a:r>
            <a:r>
              <a:rPr lang="en-US" dirty="0"/>
              <a:t>variable. </a:t>
            </a:r>
            <a:endParaRPr lang="en-US" dirty="0" smtClean="0"/>
          </a:p>
          <a:p>
            <a:r>
              <a:rPr lang="en-US" dirty="0" smtClean="0"/>
              <a:t>Can have</a:t>
            </a:r>
          </a:p>
          <a:p>
            <a:pPr lvl="1"/>
            <a:r>
              <a:rPr lang="en-US" dirty="0" smtClean="0"/>
              <a:t>Quantitative by quantitative</a:t>
            </a:r>
          </a:p>
          <a:p>
            <a:pPr lvl="1"/>
            <a:r>
              <a:rPr lang="en-US" dirty="0" smtClean="0"/>
              <a:t>Quantitative by categorical</a:t>
            </a:r>
          </a:p>
          <a:p>
            <a:pPr lvl="1"/>
            <a:r>
              <a:rPr lang="en-US" dirty="0" smtClean="0"/>
              <a:t>Categorical by categorical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Normal with equal variance and conditional (cell) means      </a:t>
            </a: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9906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effects: Differences among marginal means</a:t>
            </a:r>
          </a:p>
          <a:p>
            <a:pPr eaLnBrk="1" hangingPunct="1"/>
            <a:r>
              <a:rPr lang="en-US" dirty="0"/>
              <a:t>Interactions: Differences between differences (What is the effect of Factor A? </a:t>
            </a:r>
            <a:r>
              <a:rPr lang="en-US" b="1" dirty="0"/>
              <a:t>It depends</a:t>
            </a:r>
            <a:r>
              <a:rPr lang="en-US" dirty="0"/>
              <a:t> on</a:t>
            </a:r>
            <a:r>
              <a:rPr lang="en-US" dirty="0" smtClean="0"/>
              <a:t> the level of Factor </a:t>
            </a:r>
            <a:r>
              <a:rPr lang="en-US" dirty="0"/>
              <a:t>B.)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Worksheet" r:id="rId5" imgW="4572000" imgH="3453384" progId="Excel.Sheet.8">
                  <p:embed/>
                </p:oleObj>
              </mc:Choice>
              <mc:Fallback>
                <p:oleObj name="Worksheet" r:id="rId5" imgW="4572000" imgH="3453384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7" name="Worksheet" r:id="rId5" imgW="4562856" imgH="3660648" progId="Excel.Sheet.8">
                  <p:embed/>
                </p:oleObj>
              </mc:Choice>
              <mc:Fallback>
                <p:oleObj name="Worksheet" r:id="rId5" imgW="4562856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8" name="Worksheet" r:id="rId8" imgW="4562856" imgH="3663696" progId="Excel.Sheet.8">
                  <p:embed/>
                </p:oleObj>
              </mc:Choice>
              <mc:Fallback>
                <p:oleObj name="Worksheet" r:id="rId8" imgW="4562856" imgH="3663696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Worksheet" r:id="rId5" imgW="3377184" imgH="2667000" progId="Excel.Sheet.8">
                  <p:embed/>
                </p:oleObj>
              </mc:Choice>
              <mc:Fallback>
                <p:oleObj name="Worksheet" r:id="rId5" imgW="3377184" imgH="2667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name="Worksheet" r:id="rId5" imgW="4565904" imgH="3660648" progId="Excel.Sheet.8">
                  <p:embed/>
                </p:oleObj>
              </mc:Choice>
              <mc:Fallback>
                <p:oleObj name="Worksheet" r:id="rId5" imgW="4565904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Worksheet" r:id="rId5" imgW="6065520" imgH="4779264" progId="Excel.Sheet.8">
                  <p:embed/>
                </p:oleObj>
              </mc:Choice>
              <mc:Fallback>
                <p:oleObj name="Worksheet" r:id="rId5" imgW="6065520" imgH="4779264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892"/>
            <a:ext cx="8229600" cy="627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by Quantitative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675"/>
            <a:ext cx="88392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74116"/>
            <a:ext cx="162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fixed 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27463"/>
            <a:ext cx="76454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29906"/>
            <a:ext cx="609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slope and intercept depend on value of 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80516"/>
            <a:ext cx="799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for fixed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slope and intercept relating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E(Y) depend </a:t>
            </a:r>
          </a:p>
          <a:p>
            <a:r>
              <a:rPr lang="en-US" sz="2400" dirty="0" smtClean="0"/>
              <a:t>on the value of 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common error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Categorical </a:t>
            </a:r>
            <a:r>
              <a:rPr lang="en-US" dirty="0" smtClean="0"/>
              <a:t>explanatory variable </a:t>
            </a:r>
            <a:r>
              <a:rPr lang="en-US" dirty="0"/>
              <a:t>with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categories</a:t>
            </a:r>
          </a:p>
          <a:p>
            <a:r>
              <a:rPr lang="en-US" i="1" dirty="0"/>
              <a:t>p</a:t>
            </a:r>
            <a:r>
              <a:rPr lang="en-US" dirty="0"/>
              <a:t> dummy variables (rather than </a:t>
            </a:r>
            <a:r>
              <a:rPr lang="en-US" i="1" dirty="0" smtClean="0"/>
              <a:t>k-</a:t>
            </a:r>
            <a:r>
              <a:rPr lang="en-US" i="1" dirty="0"/>
              <a:t>1</a:t>
            </a:r>
            <a:r>
              <a:rPr lang="en-US" dirty="0"/>
              <a:t>)</a:t>
            </a:r>
          </a:p>
          <a:p>
            <a:r>
              <a:rPr lang="en-US" dirty="0"/>
              <a:t>And an intercept</a:t>
            </a:r>
          </a:p>
          <a:p>
            <a:endParaRPr lang="en-US" dirty="0"/>
          </a:p>
          <a:p>
            <a:r>
              <a:rPr lang="en-US" dirty="0"/>
              <a:t>There are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population means represented by </a:t>
            </a:r>
            <a:r>
              <a:rPr lang="en-US" i="1" dirty="0" smtClean="0"/>
              <a:t>k+</a:t>
            </a:r>
            <a:r>
              <a:rPr lang="en-US" i="1" dirty="0"/>
              <a:t>1</a:t>
            </a:r>
            <a:r>
              <a:rPr lang="en-US" dirty="0"/>
              <a:t> regression coefficients - not unique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But suppose you leave off the intercept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there are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regression coefficients and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population means</a:t>
            </a:r>
          </a:p>
          <a:p>
            <a:r>
              <a:rPr lang="en-US" dirty="0"/>
              <a:t>The correspondence is unique, and the model can be handy -- less algebra</a:t>
            </a:r>
          </a:p>
          <a:p>
            <a:r>
              <a:rPr lang="en-US" dirty="0"/>
              <a:t>Called </a:t>
            </a:r>
            <a:r>
              <a:rPr lang="en-US" b="1" dirty="0"/>
              <a:t>cell means coding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2209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In a model with an intercept, test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whether the average response to Drug A and Drug B is different from response to the placebo, controlling for age. What is the null hypothesis?</a:t>
            </a:r>
          </a:p>
        </p:txBody>
      </p:sp>
      <p:pic>
        <p:nvPicPr>
          <p:cNvPr id="52226" name="Picture 4" descr="latex-imag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4803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19800"/>
            <a:ext cx="3276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228600"/>
            <a:ext cx="3121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Less algebra</a:t>
            </a:r>
            <a:endParaRPr lang="en-US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Show your work</a:t>
            </a:r>
          </a:p>
        </p:txBody>
      </p:sp>
      <p:pic>
        <p:nvPicPr>
          <p:cNvPr id="53250" name="Picture 4" descr="latex-imag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12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2133600" y="5638800"/>
            <a:ext cx="481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want to avoid this kind of thing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Cell means coding: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indicators and no intercept</a:t>
            </a:r>
          </a:p>
        </p:txBody>
      </p:sp>
      <p:pic>
        <p:nvPicPr>
          <p:cNvPr id="31748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6972300" cy="482600"/>
          </a:xfrm>
          <a:prstGeom prst="rect">
            <a:avLst/>
          </a:prstGeom>
          <a:noFill/>
        </p:spPr>
      </p:pic>
      <p:pic>
        <p:nvPicPr>
          <p:cNvPr id="31752" name="Picture 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8001000" cy="191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6019800"/>
            <a:ext cx="396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 to test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1</a:t>
            </a:r>
            <a:r>
              <a:rPr lang="en-US" dirty="0" smtClean="0"/>
              <a:t>+β</a:t>
            </a:r>
            <a:r>
              <a:rPr lang="en-US" baseline="-25000" dirty="0" smtClean="0"/>
              <a:t>2</a:t>
            </a:r>
            <a:r>
              <a:rPr lang="en-US" dirty="0" smtClean="0"/>
              <a:t> = 2β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 covariate: x</a:t>
            </a:r>
            <a:r>
              <a:rPr lang="en-US" baseline="-25000"/>
              <a:t>4</a:t>
            </a:r>
            <a:endParaRPr lang="en-US"/>
          </a:p>
        </p:txBody>
      </p:sp>
      <p:pic>
        <p:nvPicPr>
          <p:cNvPr id="34823" name="Picture 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8447088" cy="469900"/>
          </a:xfrm>
          <a:prstGeom prst="rect">
            <a:avLst/>
          </a:prstGeom>
          <a:noFill/>
        </p:spPr>
      </p:pic>
      <p:pic>
        <p:nvPicPr>
          <p:cNvPr id="34827" name="Picture 11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8726488" cy="180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</a:t>
            </a:r>
          </a:p>
        </p:txBody>
      </p:sp>
      <p:pic>
        <p:nvPicPr>
          <p:cNvPr id="13317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81600"/>
            <a:ext cx="5664200" cy="469900"/>
          </a:xfrm>
          <a:prstGeom prst="rect">
            <a:avLst/>
          </a:prstGeom>
          <a:noFill/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338388"/>
            <a:ext cx="66929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570288"/>
            <a:ext cx="70485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"/>
            <a:ext cx="8229600" cy="1143000"/>
          </a:xfrm>
        </p:spPr>
        <p:txBody>
          <a:bodyPr/>
          <a:lstStyle/>
          <a:p>
            <a:r>
              <a:rPr lang="en-US" dirty="0" smtClean="0"/>
              <a:t>In a one-factor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9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Mostly, what you want are tests of contrasts,</a:t>
            </a:r>
          </a:p>
          <a:p>
            <a:r>
              <a:rPr lang="en-US" dirty="0" smtClean="0"/>
              <a:t>Or collections of contrasts.</a:t>
            </a:r>
          </a:p>
          <a:p>
            <a:r>
              <a:rPr lang="en-US" dirty="0" smtClean="0"/>
              <a:t>You could do it with any dummy variable coding scheme. </a:t>
            </a:r>
          </a:p>
          <a:p>
            <a:r>
              <a:rPr lang="en-US" dirty="0" smtClean="0"/>
              <a:t>Cell means coding is often most convenient.</a:t>
            </a:r>
          </a:p>
          <a:p>
            <a:r>
              <a:rPr lang="en-US" dirty="0" smtClean="0"/>
              <a:t>With </a:t>
            </a:r>
            <a:r>
              <a:rPr lang="en-US" b="1" dirty="0" smtClean="0"/>
              <a:t>β</a:t>
            </a:r>
            <a:r>
              <a:rPr lang="en-US" dirty="0" smtClean="0"/>
              <a:t>=</a:t>
            </a:r>
            <a:r>
              <a:rPr lang="en-US" b="1" dirty="0" smtClean="0"/>
              <a:t>μ</a:t>
            </a:r>
            <a:r>
              <a:rPr lang="en-US" dirty="0" smtClean="0"/>
              <a:t>, test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b="1" dirty="0" smtClean="0"/>
              <a:t>Lβ</a:t>
            </a:r>
            <a:r>
              <a:rPr lang="en-US" dirty="0" smtClean="0"/>
              <a:t>=</a:t>
            </a:r>
            <a:r>
              <a:rPr lang="en-US" b="1" dirty="0" smtClean="0"/>
              <a:t>h</a:t>
            </a:r>
          </a:p>
          <a:p>
            <a:endParaRPr lang="en-US" dirty="0"/>
          </a:p>
          <a:p>
            <a:r>
              <a:rPr lang="en-US" dirty="0" smtClean="0"/>
              <a:t>Can get a confidence interval for any single contrast using the </a:t>
            </a:r>
            <a:r>
              <a:rPr lang="en-US" i="1" dirty="0" smtClean="0"/>
              <a:t>t</a:t>
            </a:r>
            <a:r>
              <a:rPr lang="en-US" dirty="0" smtClean="0"/>
              <a:t>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3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Testing </a:t>
            </a:r>
            <a:r>
              <a:rPr lang="en-US" sz="4000" dirty="0" smtClean="0"/>
              <a:t>Contrasts in Factorial Designs </a:t>
            </a:r>
            <a:endParaRPr lang="en-US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 dirty="0"/>
              <a:t>Differences between marginal means are definitely contrasts</a:t>
            </a:r>
          </a:p>
          <a:p>
            <a:pPr eaLnBrk="1" hangingPunct="1"/>
            <a:r>
              <a:rPr lang="en-US" dirty="0"/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59895"/>
          </a:xfrm>
        </p:spPr>
        <p:txBody>
          <a:bodyPr>
            <a:normAutofit/>
          </a:bodyPr>
          <a:lstStyle/>
          <a:p>
            <a:r>
              <a:rPr lang="en-US" dirty="0" smtClean="0"/>
              <a:t>Quantitative by Categorical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40647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regression line for each category.</a:t>
            </a:r>
          </a:p>
          <a:p>
            <a:r>
              <a:rPr lang="en-US" dirty="0" smtClean="0"/>
              <a:t>Interaction means slopes are not equal</a:t>
            </a:r>
          </a:p>
          <a:p>
            <a:r>
              <a:rPr lang="en-US" dirty="0" smtClean="0"/>
              <a:t>Form a product of quantitative variable by each dummy variable for the categorical variable</a:t>
            </a:r>
          </a:p>
          <a:p>
            <a:r>
              <a:rPr lang="en-US" dirty="0" smtClean="0"/>
              <a:t>For example, three treatments and one covariate: x</a:t>
            </a:r>
            <a:r>
              <a:rPr lang="en-US" baseline="-25000" dirty="0" smtClean="0"/>
              <a:t>1</a:t>
            </a:r>
            <a:r>
              <a:rPr lang="en-US" dirty="0" smtClean="0"/>
              <a:t> is the covariate and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are dummy variables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91163"/>
            <a:ext cx="64897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Worksheet" r:id="rId7" imgW="4562856" imgH="3599688" progId="Excel.Sheet.8">
                  <p:embed/>
                </p:oleObj>
              </mc:Choice>
              <mc:Fallback>
                <p:oleObj name="Worksheet" r:id="rId7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effect of A depends upon B</a:t>
            </a:r>
          </a:p>
          <a:p>
            <a:pPr eaLnBrk="1" hangingPunct="1"/>
            <a:r>
              <a:rPr lang="en-US"/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The form of the A x B interaction depends on the value of C</a:t>
            </a:r>
          </a:p>
          <a:p>
            <a:pPr eaLnBrk="1" hangingPunct="1"/>
            <a:r>
              <a:rPr lang="en-US"/>
              <a:t>The form of the A x C interaction depends on the value of B</a:t>
            </a:r>
          </a:p>
          <a:p>
            <a:pPr eaLnBrk="1" hangingPunct="1"/>
            <a:r>
              <a:rPr lang="en-US"/>
              <a:t>The form of the B x C interaction depends on the value of A</a:t>
            </a:r>
          </a:p>
          <a:p>
            <a:pPr eaLnBrk="1" hangingPunct="1"/>
            <a:r>
              <a:rPr lang="en-US"/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In the potato study, a graph for each type of potato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Four </a:t>
            </a:r>
            <a:r>
              <a:rPr lang="en-US" sz="1800"/>
              <a:t>sets of</a:t>
            </a:r>
            <a:r>
              <a:rPr lang="en-US"/>
              <a:t> main effects</a:t>
            </a:r>
          </a:p>
          <a:p>
            <a:pPr eaLnBrk="1" hangingPunct="1"/>
            <a:r>
              <a:rPr lang="en-US"/>
              <a:t>Six two-factor interactions</a:t>
            </a:r>
          </a:p>
          <a:p>
            <a:pPr eaLnBrk="1" hangingPunct="1"/>
            <a:r>
              <a:rPr lang="en-US"/>
              <a:t>Four three-factor interactions</a:t>
            </a:r>
          </a:p>
          <a:p>
            <a:pPr eaLnBrk="1" hangingPunct="1"/>
            <a:r>
              <a:rPr lang="en-US"/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/>
              <a:t>There is an F test for each one</a:t>
            </a:r>
          </a:p>
          <a:p>
            <a:pPr eaLnBrk="1" hangingPunct="1"/>
            <a:r>
              <a:rPr lang="en-US"/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66720"/>
              </p:ext>
            </p:extLst>
          </p:nvPr>
        </p:nvGraphicFramePr>
        <p:xfrm>
          <a:off x="381000" y="2514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06969"/>
              </p:ext>
            </p:extLst>
          </p:nvPr>
        </p:nvGraphicFramePr>
        <p:xfrm>
          <a:off x="4191000" y="2971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912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7780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Like indicator dummy variables with intercept, but put -1</a:t>
            </a:r>
          </a:p>
          <a:p>
            <a:pPr algn="ctr"/>
            <a:r>
              <a:rPr lang="en-US" dirty="0" smtClean="0"/>
              <a:t>for the last category.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Interaction effects are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Use these products as additional explanatory 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between A and B means</a:t>
            </a:r>
          </a:p>
          <a:p>
            <a:pPr lvl="1"/>
            <a:r>
              <a:rPr lang="en-US" dirty="0" smtClean="0"/>
              <a:t>Relationship of A to Y depends on value of B</a:t>
            </a:r>
          </a:p>
          <a:p>
            <a:pPr lvl="1"/>
            <a:r>
              <a:rPr lang="en-US" dirty="0" smtClean="0"/>
              <a:t>Relationship of B to Y depends on value of A</a:t>
            </a:r>
          </a:p>
          <a:p>
            <a:r>
              <a:rPr lang="en-US" dirty="0" smtClean="0"/>
              <a:t>The two statements are formally equivalent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What about the interactions?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8293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What are “effects?”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/>
          <a:lstStyle/>
          <a:p>
            <a:r>
              <a:rPr lang="en-US" sz="2000" b="1" dirty="0" smtClean="0"/>
              <a:t>There are 3 main effects for Bacteria </a:t>
            </a:r>
            <a:r>
              <a:rPr lang="en-US" sz="2000" dirty="0" smtClean="0"/>
              <a:t>Type: beta1, beta2 and </a:t>
            </a:r>
            <a:r>
              <a:rPr lang="en-US" sz="2000" dirty="0"/>
              <a:t>-</a:t>
            </a:r>
            <a:r>
              <a:rPr lang="en-US" sz="2000" dirty="0" smtClean="0"/>
              <a:t>beta1 -beta2.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They are deviations of the marginal means from the grand mean.</a:t>
            </a:r>
          </a:p>
          <a:p>
            <a:r>
              <a:rPr lang="en-US" sz="2000" b="1" dirty="0" smtClean="0"/>
              <a:t>There are 2 main effects for Temperature</a:t>
            </a:r>
            <a:r>
              <a:rPr lang="en-US" sz="2000" dirty="0" smtClean="0"/>
              <a:t>: beta3 and - beta3</a:t>
            </a:r>
          </a:p>
          <a:p>
            <a:r>
              <a:rPr lang="en-US" sz="2000" dirty="0" smtClean="0"/>
              <a:t>They are deviations of the marginal means from the grand mean.</a:t>
            </a:r>
          </a:p>
          <a:p>
            <a:r>
              <a:rPr lang="en-US" sz="2000" b="1" dirty="0" smtClean="0"/>
              <a:t>There are 6 interaction effects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They are deviations of the cell mean from the grand mean plus the main effects.</a:t>
            </a:r>
          </a:p>
          <a:p>
            <a:r>
              <a:rPr lang="en-US" sz="2000" dirty="0" smtClean="0"/>
              <a:t>They add to zero across rows and across columns.</a:t>
            </a:r>
          </a:p>
          <a:p>
            <a:r>
              <a:rPr lang="en-US" sz="2000" dirty="0" smtClean="0"/>
              <a:t>The non-redundant ones are beta4 and beta5.</a:t>
            </a:r>
          </a:p>
          <a:p>
            <a:endParaRPr lang="en-US" sz="2000" dirty="0"/>
          </a:p>
          <a:p>
            <a:r>
              <a:rPr lang="en-US" sz="2000" dirty="0" smtClean="0"/>
              <a:t>This is regression notation. There are ANOVA notations </a:t>
            </a:r>
            <a:r>
              <a:rPr lang="en-US" sz="2000" smtClean="0"/>
              <a:t>as well.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8" descr="latex-imag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23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You don’t have to make a table unless </a:t>
            </a:r>
            <a:r>
              <a:rPr lang="en-US" sz="2800" dirty="0" smtClean="0"/>
              <a:t>asked.</a:t>
            </a:r>
            <a:endParaRPr lang="en-US" sz="2800" dirty="0"/>
          </a:p>
          <a:p>
            <a:pPr eaLnBrk="1" hangingPunct="1"/>
            <a:r>
              <a:rPr lang="en-US" sz="2800" dirty="0"/>
              <a:t>It always works as you expect it </a:t>
            </a:r>
            <a:r>
              <a:rPr lang="en-US" sz="2800" dirty="0" smtClean="0"/>
              <a:t>will.</a:t>
            </a:r>
          </a:p>
          <a:p>
            <a:pPr eaLnBrk="1" hangingPunct="1"/>
            <a:r>
              <a:rPr lang="en-US" sz="2800" dirty="0" smtClean="0"/>
              <a:t>Hypothesis tests </a:t>
            </a:r>
            <a:r>
              <a:rPr lang="en-US" sz="2800" dirty="0"/>
              <a:t>are the same as testing sets of </a:t>
            </a:r>
            <a:r>
              <a:rPr lang="en-US" sz="2800" dirty="0" smtClean="0"/>
              <a:t>contrasts.</a:t>
            </a:r>
            <a:endParaRPr lang="en-US" sz="2800" dirty="0"/>
          </a:p>
          <a:p>
            <a:pPr eaLnBrk="1" hangingPunct="1"/>
            <a:r>
              <a:rPr lang="en-US" sz="2800" dirty="0"/>
              <a:t>Covariates present no problem. Main effects and interactions have their usual meanings, “controlling” for the covariates.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Plot the “least </a:t>
            </a:r>
            <a:r>
              <a:rPr lang="en-US" sz="2800" dirty="0"/>
              <a:t>squares </a:t>
            </a:r>
            <a:r>
              <a:rPr lang="en-US" sz="2800" dirty="0" smtClean="0"/>
              <a:t>means” (Y-hat at x-bar values for covariates).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Test of main effect(s) is test of the dummy variables for a factor. </a:t>
            </a:r>
          </a:p>
          <a:p>
            <a:pPr eaLnBrk="1" hangingPunct="1"/>
            <a:r>
              <a:rPr lang="en-US"/>
              <a:t>Interaction effects are products of dummy variables.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31800" y="2667000"/>
            <a:ext cx="86868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Sciences,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will be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http://www.utstat.toronto.edu/brunner/oldclass/312f22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3546"/>
            <a:ext cx="90424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8454"/>
            <a:ext cx="9093200" cy="229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table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Cro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9" y="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3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8" y="284096"/>
            <a:ext cx="7078214" cy="17893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589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null hypothesis would you test for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01932"/>
            <a:ext cx="8229600" cy="3057023"/>
          </a:xfrm>
        </p:spPr>
        <p:txBody>
          <a:bodyPr/>
          <a:lstStyle/>
          <a:p>
            <a:r>
              <a:rPr lang="en-US" dirty="0" smtClean="0"/>
              <a:t>Equal slopes</a:t>
            </a:r>
          </a:p>
          <a:p>
            <a:r>
              <a:rPr lang="en-US" dirty="0" smtClean="0"/>
              <a:t>Comparing slopes for group one vs three</a:t>
            </a:r>
          </a:p>
          <a:p>
            <a:r>
              <a:rPr lang="en-US" dirty="0" smtClean="0"/>
              <a:t>Comparing slopes for group one vs two</a:t>
            </a:r>
          </a:p>
          <a:p>
            <a:r>
              <a:rPr lang="en-US" dirty="0" smtClean="0"/>
              <a:t>Equal regressions</a:t>
            </a:r>
          </a:p>
          <a:p>
            <a:r>
              <a:rPr lang="en-US" dirty="0" smtClean="0"/>
              <a:t>Interaction between group and x</a:t>
            </a:r>
            <a:r>
              <a:rPr lang="en-US" baseline="-25000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What about logistic regression?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52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2933</Words>
  <Application>Microsoft Macintosh PowerPoint</Application>
  <PresentationFormat>On-screen Show (4:3)</PresentationFormat>
  <Paragraphs>452</Paragraphs>
  <Slides>56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Blank Presentation</vt:lpstr>
      <vt:lpstr>Office Theme</vt:lpstr>
      <vt:lpstr>Worksheet</vt:lpstr>
      <vt:lpstr>Interactions and Factorial ANOVA</vt:lpstr>
      <vt:lpstr>Interactions</vt:lpstr>
      <vt:lpstr>Quantitative by Quantitative </vt:lpstr>
      <vt:lpstr>Quantitative by Categorical</vt:lpstr>
      <vt:lpstr>General principle</vt:lpstr>
      <vt:lpstr>Make a table</vt:lpstr>
      <vt:lpstr>PowerPoint Presentation</vt:lpstr>
      <vt:lpstr>What null hypothesis would you test for</vt:lpstr>
      <vt:lpstr>What about logistic regression?</vt:lpstr>
      <vt:lpstr>Equal slopes in the log odds scale</vt:lpstr>
      <vt:lpstr>Equal slopes in the log odds scale means proportional odds</vt:lpstr>
      <vt:lpstr>Proportional Odds in Terms of Probability</vt:lpstr>
      <vt:lpstr>Interactions </vt:lpstr>
      <vt:lpstr>Categorical by Categorical</vt:lpstr>
      <vt:lpstr>Factorial ANOVA</vt:lpstr>
      <vt:lpstr>Factorial ANOVA </vt:lpstr>
      <vt:lpstr>The potato study</vt:lpstr>
      <vt:lpstr>Two-factor design</vt:lpstr>
      <vt:lpstr>Factorial experiments</vt:lpstr>
      <vt:lpstr>   Normal with equal variance and conditional (cell) means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A common error</vt:lpstr>
      <vt:lpstr>But suppose you leave off the intercept</vt:lpstr>
      <vt:lpstr>In a model with an intercept, test whether the average response to Drug A and Drug B is different from response to the placebo, controlling for age. What is the null hypothesis?</vt:lpstr>
      <vt:lpstr>Show your work</vt:lpstr>
      <vt:lpstr>Cell means coding: k indicators and no intercept</vt:lpstr>
      <vt:lpstr>Add a covariate: x4</vt:lpstr>
      <vt:lpstr>Contrasts</vt:lpstr>
      <vt:lpstr>In a one-factor design</vt:lpstr>
      <vt:lpstr>Testing Contrasts in Factorial Designs 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are products of dummy variables</vt:lpstr>
      <vt:lpstr>Make a table</vt:lpstr>
      <vt:lpstr>   Cell and Marginal Means      </vt:lpstr>
      <vt:lpstr>We see</vt:lpstr>
      <vt:lpstr>A bit of algebra shows</vt:lpstr>
      <vt:lpstr>What are “effects?”</vt:lpstr>
      <vt:lpstr>Factorial ANOVA with effect coding is pretty automatic</vt:lpstr>
      <vt:lpstr>Again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Jerry Brunner</cp:lastModifiedBy>
  <cp:revision>133</cp:revision>
  <cp:lastPrinted>2012-11-23T17:35:39Z</cp:lastPrinted>
  <dcterms:created xsi:type="dcterms:W3CDTF">2012-11-23T17:27:07Z</dcterms:created>
  <dcterms:modified xsi:type="dcterms:W3CDTF">2022-11-08T17:42:52Z</dcterms:modified>
</cp:coreProperties>
</file>