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9D2-32DA-4906-8B4B-FCC5F6D6E9DF}" type="datetimeFigureOut">
              <a:rPr lang="en-US" smtClean="0"/>
              <a:pPr/>
              <a:t>22-11-21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2D2B-5D86-4474-86F6-29CDB9BD7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FAA8-18D2-4D93-ACE5-672ECF8E9DC4}" type="datetimeFigureOut">
              <a:rPr lang="en-US" smtClean="0"/>
              <a:pPr/>
              <a:t>22-11-21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12f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3502"/>
            <a:ext cx="7772400" cy="1470025"/>
          </a:xfrm>
        </p:spPr>
        <p:txBody>
          <a:bodyPr/>
          <a:lstStyle/>
          <a:p>
            <a:r>
              <a:rPr lang="en-US" dirty="0" smtClean="0"/>
              <a:t>Poisson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8252"/>
            <a:ext cx="6400800" cy="1752600"/>
          </a:xfrm>
        </p:spPr>
        <p:txBody>
          <a:bodyPr/>
          <a:lstStyle/>
          <a:p>
            <a:r>
              <a:rPr lang="en-US" dirty="0" smtClean="0"/>
              <a:t>STA 312 Fall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Regression: Outcomes are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270"/>
            <a:ext cx="8229600" cy="5564944"/>
          </a:xfrm>
        </p:spPr>
        <p:txBody>
          <a:bodyPr/>
          <a:lstStyle/>
          <a:p>
            <a:r>
              <a:rPr lang="en-US" dirty="0" smtClean="0"/>
              <a:t>Poisson process model roughly applies</a:t>
            </a:r>
          </a:p>
          <a:p>
            <a:r>
              <a:rPr lang="en-US" dirty="0" smtClean="0"/>
              <a:t>Examples: Relationship of explanatory variables to</a:t>
            </a:r>
          </a:p>
          <a:p>
            <a:pPr lvl="1"/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Number of typos in a short document</a:t>
            </a:r>
          </a:p>
          <a:p>
            <a:pPr lvl="1"/>
            <a:r>
              <a:rPr lang="en-US" dirty="0" smtClean="0"/>
              <a:t>Number of workplace accidents in a short time period</a:t>
            </a:r>
          </a:p>
          <a:p>
            <a:pPr lvl="1"/>
            <a:r>
              <a:rPr lang="en-US" dirty="0" smtClean="0"/>
              <a:t>Number of marriages</a:t>
            </a:r>
          </a:p>
          <a:p>
            <a:r>
              <a:rPr lang="en-US" dirty="0" smtClean="0"/>
              <a:t>For large </a:t>
            </a:r>
            <a:r>
              <a:rPr lang="en-US" dirty="0" err="1" smtClean="0"/>
              <a:t>λ</a:t>
            </a:r>
            <a:r>
              <a:rPr lang="en-US" dirty="0" smtClean="0"/>
              <a:t>, CLT says a normality assumption is okay, but not constant variance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log </a:t>
            </a:r>
            <a:r>
              <a:rPr lang="en-US" dirty="0" err="1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  <a:p>
            <a:r>
              <a:rPr lang="en-US" dirty="0" smtClean="0"/>
              <a:t>Implicitly for i = 1, …n</a:t>
            </a:r>
          </a:p>
          <a:p>
            <a:r>
              <a:rPr lang="en-US" dirty="0" smtClean="0"/>
              <a:t>Everybody in the sample has a different </a:t>
            </a:r>
            <a:r>
              <a:rPr lang="en-US" dirty="0" err="1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Take exponential function of both sides</a:t>
            </a:r>
          </a:p>
          <a:p>
            <a:r>
              <a:rPr lang="en-US" dirty="0" smtClean="0"/>
              <a:t>Substitute into Poisson likelihood</a:t>
            </a:r>
          </a:p>
          <a:p>
            <a:r>
              <a:rPr lang="en-US" dirty="0" smtClean="0"/>
              <a:t>Maximum likelihood as usual</a:t>
            </a:r>
          </a:p>
          <a:p>
            <a:r>
              <a:rPr lang="en-US" dirty="0" smtClean="0"/>
              <a:t>Likelihood ratio tests,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924"/>
            <a:ext cx="8229600" cy="29119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Increase x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 with everything else held constant, and</a:t>
            </a:r>
          </a:p>
          <a:p>
            <a:pPr lvl="1"/>
            <a:r>
              <a:rPr lang="en-US" sz="3200" dirty="0" smtClean="0"/>
              <a:t>Log </a:t>
            </a:r>
            <a:r>
              <a:rPr lang="en-US" sz="3200" dirty="0" err="1" smtClean="0"/>
              <a:t>λ</a:t>
            </a:r>
            <a:r>
              <a:rPr lang="en-US" sz="3200" dirty="0" smtClean="0"/>
              <a:t> increases by </a:t>
            </a:r>
            <a:r>
              <a:rPr lang="en-US" sz="3200" dirty="0" err="1" smtClean="0"/>
              <a:t>β</a:t>
            </a:r>
            <a:r>
              <a:rPr lang="en-US" sz="3200" baseline="-25000" dirty="0" err="1" smtClean="0"/>
              <a:t>k</a:t>
            </a:r>
            <a:endParaRPr lang="en-US" sz="3200" baseline="-25000" dirty="0" smtClean="0"/>
          </a:p>
          <a:p>
            <a:pPr lvl="1"/>
            <a:r>
              <a:rPr lang="en-US" sz="3200" dirty="0" err="1" smtClean="0"/>
              <a:t>λ</a:t>
            </a:r>
            <a:r>
              <a:rPr lang="en-US" sz="3200" dirty="0" smtClean="0"/>
              <a:t> is multiplied by </a:t>
            </a:r>
            <a:r>
              <a:rPr lang="en-US" sz="3200" dirty="0" err="1" smtClean="0"/>
              <a:t>e</a:t>
            </a:r>
            <a:r>
              <a:rPr lang="en-US" sz="3200" baseline="30000" dirty="0" err="1" smtClean="0"/>
              <a:t>βk</a:t>
            </a:r>
            <a:endParaRPr lang="en-US" sz="3200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81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 to the job study: n=200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8189"/>
            <a:ext cx="8229600" cy="56891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106 employed in a job related to field of study</a:t>
            </a:r>
          </a:p>
          <a:p>
            <a:r>
              <a:rPr lang="en-US" dirty="0" smtClean="0"/>
              <a:t>74 employed in a job unrelated to field of study</a:t>
            </a:r>
          </a:p>
          <a:p>
            <a:r>
              <a:rPr lang="en-US" dirty="0" smtClean="0"/>
              <a:t>20 unemployed</a:t>
            </a:r>
          </a:p>
          <a:p>
            <a:r>
              <a:rPr lang="en-US" dirty="0" smtClean="0"/>
              <a:t>Could be independent Poisson processes</a:t>
            </a:r>
          </a:p>
          <a:p>
            <a:endParaRPr lang="en-US" dirty="0" smtClean="0"/>
          </a:p>
          <a:p>
            <a:r>
              <a:rPr lang="en-US" dirty="0" smtClean="0"/>
              <a:t>Conditionally on the total number of students, multinomial with </a:t>
            </a:r>
          </a:p>
          <a:p>
            <a:pPr lvl="1"/>
            <a:r>
              <a:rPr lang="en-US" dirty="0" smtClean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 = λ</a:t>
            </a:r>
            <a:r>
              <a:rPr lang="en-US" baseline="-25000" dirty="0" smtClean="0"/>
              <a:t>1</a:t>
            </a:r>
            <a:r>
              <a:rPr lang="en-US" dirty="0" smtClean="0"/>
              <a:t>/(λ</a:t>
            </a:r>
            <a:r>
              <a:rPr lang="en-US" baseline="-25000" dirty="0" smtClean="0"/>
              <a:t>1</a:t>
            </a:r>
            <a:r>
              <a:rPr lang="en-US" dirty="0" smtClean="0"/>
              <a:t>+λ</a:t>
            </a:r>
            <a:r>
              <a:rPr lang="en-US" baseline="-25000" dirty="0" smtClean="0"/>
              <a:t>2</a:t>
            </a:r>
            <a:r>
              <a:rPr lang="en-US" dirty="0" smtClean="0"/>
              <a:t>+λ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 = λ</a:t>
            </a:r>
            <a:r>
              <a:rPr lang="en-US" baseline="-25000" dirty="0" smtClean="0"/>
              <a:t>2</a:t>
            </a:r>
            <a:r>
              <a:rPr lang="en-US" dirty="0" smtClean="0"/>
              <a:t>/(λ</a:t>
            </a:r>
            <a:r>
              <a:rPr lang="en-US" baseline="-25000" dirty="0" smtClean="0"/>
              <a:t>1</a:t>
            </a:r>
            <a:r>
              <a:rPr lang="en-US" dirty="0" smtClean="0"/>
              <a:t>+λ</a:t>
            </a:r>
            <a:r>
              <a:rPr lang="en-US" baseline="-25000" dirty="0" smtClean="0"/>
              <a:t>2</a:t>
            </a:r>
            <a:r>
              <a:rPr lang="en-US" dirty="0" smtClean="0"/>
              <a:t>+λ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π</a:t>
            </a:r>
            <a:r>
              <a:rPr lang="en-US" baseline="-25000" dirty="0" smtClean="0"/>
              <a:t>3</a:t>
            </a:r>
            <a:r>
              <a:rPr lang="en-US" dirty="0" smtClean="0"/>
              <a:t> = λ</a:t>
            </a:r>
            <a:r>
              <a:rPr lang="en-US" baseline="-25000" dirty="0" smtClean="0"/>
              <a:t>3</a:t>
            </a:r>
            <a:r>
              <a:rPr lang="en-US" dirty="0" smtClean="0"/>
              <a:t>/(λ</a:t>
            </a:r>
            <a:r>
              <a:rPr lang="en-US" baseline="-25000" dirty="0" smtClean="0"/>
              <a:t>1</a:t>
            </a:r>
            <a:r>
              <a:rPr lang="en-US" dirty="0" smtClean="0"/>
              <a:t>+λ</a:t>
            </a:r>
            <a:r>
              <a:rPr lang="en-US" baseline="-25000" dirty="0" smtClean="0"/>
              <a:t>2</a:t>
            </a:r>
            <a:r>
              <a:rPr lang="en-US" dirty="0" smtClean="0"/>
              <a:t>+λ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Poisson regression with dummy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163763"/>
              </p:ext>
            </p:extLst>
          </p:nvPr>
        </p:nvGraphicFramePr>
        <p:xfrm>
          <a:off x="457200" y="2105655"/>
          <a:ext cx="8229600" cy="2072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8880"/>
                <a:gridCol w="822960"/>
                <a:gridCol w="82296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Job Status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r>
                        <a:rPr lang="en-US" sz="2800" baseline="-25000" dirty="0" smtClean="0"/>
                        <a:t>1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log </a:t>
                      </a:r>
                      <a:r>
                        <a:rPr lang="en-US" sz="2800" dirty="0" err="1" smtClean="0"/>
                        <a:t>λ</a:t>
                      </a:r>
                      <a:r>
                        <a:rPr lang="en-US" sz="2800" dirty="0" smtClean="0"/>
                        <a:t> = β</a:t>
                      </a:r>
                      <a:r>
                        <a:rPr lang="en-US" sz="2800" baseline="-25000" dirty="0" smtClean="0"/>
                        <a:t>0</a:t>
                      </a:r>
                      <a:r>
                        <a:rPr lang="en-US" sz="2800" dirty="0" smtClean="0"/>
                        <a:t> + β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d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+ β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d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Related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β</a:t>
                      </a:r>
                      <a:r>
                        <a:rPr lang="en-US" sz="2800" baseline="-25000" dirty="0" smtClean="0"/>
                        <a:t>0                </a:t>
                      </a:r>
                      <a:r>
                        <a:rPr lang="en-US" sz="2800" baseline="0" dirty="0" smtClean="0"/>
                        <a:t>= log λ</a:t>
                      </a:r>
                      <a:r>
                        <a:rPr lang="en-US" sz="2800" baseline="-25000" dirty="0" smtClean="0"/>
                        <a:t>1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Unrelated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β</a:t>
                      </a:r>
                      <a:r>
                        <a:rPr lang="en-US" sz="2800" baseline="-25000" dirty="0" smtClean="0"/>
                        <a:t>0</a:t>
                      </a:r>
                      <a:r>
                        <a:rPr lang="en-US" sz="2800" dirty="0" smtClean="0"/>
                        <a:t> + β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baseline="0" dirty="0" smtClean="0"/>
                        <a:t>   = log λ</a:t>
                      </a:r>
                      <a:r>
                        <a:rPr lang="en-US" sz="2800" baseline="-25000" dirty="0" smtClean="0"/>
                        <a:t>2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Unemployed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β</a:t>
                      </a:r>
                      <a:r>
                        <a:rPr lang="en-US" sz="2800" baseline="-25000" dirty="0" smtClean="0"/>
                        <a:t>0</a:t>
                      </a:r>
                      <a:r>
                        <a:rPr lang="en-US" sz="2800" dirty="0" smtClean="0"/>
                        <a:t> + β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   = log λ</a:t>
                      </a:r>
                      <a:r>
                        <a:rPr lang="en-US" sz="2800" baseline="-25000" dirty="0" smtClean="0"/>
                        <a:t>3</a:t>
                      </a:r>
                      <a:endParaRPr lang="en-US" sz="28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1905" y="4913194"/>
            <a:ext cx="81908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On average, we expect e</a:t>
            </a:r>
            <a:r>
              <a:rPr lang="en-US" sz="2800" baseline="30000" dirty="0" smtClean="0"/>
              <a:t>β2</a:t>
            </a:r>
            <a:r>
              <a:rPr lang="en-US" sz="2800" dirty="0" smtClean="0"/>
              <a:t> times as many unemployed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tudents as students with jobs related to their fields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f study.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312f22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370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Poisson Regression</vt:lpstr>
      <vt:lpstr>Regression: Outcomes are Counts</vt:lpstr>
      <vt:lpstr>Linear Model for log λ</vt:lpstr>
      <vt:lpstr>log λ = β0 + β1x1 + … + βp-1xp-1</vt:lpstr>
      <vt:lpstr>Back to the job study: n=200 Students</vt:lpstr>
      <vt:lpstr>Poisson regression with dummy variables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Regression</dc:title>
  <dc:creator>Earl Monroe</dc:creator>
  <cp:lastModifiedBy>Kareem</cp:lastModifiedBy>
  <cp:revision>45</cp:revision>
  <cp:lastPrinted>2012-10-25T14:20:18Z</cp:lastPrinted>
  <dcterms:created xsi:type="dcterms:W3CDTF">2012-10-25T03:20:03Z</dcterms:created>
  <dcterms:modified xsi:type="dcterms:W3CDTF">2022-11-22T00:02:03Z</dcterms:modified>
</cp:coreProperties>
</file>