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AF731-17A3-4C57-A4AA-950453277472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9F981-BFEC-480E-BD93-797D98552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8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Should I include   </a:t>
            </a:r>
            <a:r>
              <a:rPr lang="en-US" b="1" dirty="0" smtClean="0"/>
              <a:t>S</a:t>
            </a:r>
            <a:r>
              <a:rPr lang="en-US" dirty="0" smtClean="0"/>
              <a:t>:  Bell Labs?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9F981-BFEC-480E-BD93-797D985529E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6203-89E9-4ECD-AB1C-65B3D9CEEF45}" type="datetimeFigureOut">
              <a:rPr lang="en-US" smtClean="0"/>
              <a:pPr/>
              <a:t>2013-12-31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314"/>
            <a:ext cx="7772400" cy="17585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SAS</a:t>
            </a:r>
            <a:r>
              <a:rPr lang="en-US" dirty="0"/>
              <a:t>:  The last of the great mainframe stats packages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096" y="2727790"/>
            <a:ext cx="6400800" cy="1752600"/>
          </a:xfrm>
        </p:spPr>
        <p:txBody>
          <a:bodyPr/>
          <a:lstStyle/>
          <a:p>
            <a:r>
              <a:rPr lang="en-US" dirty="0" smtClean="0"/>
              <a:t>STA305 Winter/Spring 2014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3579"/>
            <a:ext cx="8229600" cy="1684632"/>
          </a:xfrm>
        </p:spPr>
        <p:txBody>
          <a:bodyPr/>
          <a:lstStyle/>
          <a:p>
            <a:r>
              <a:rPr lang="en-US" dirty="0" smtClean="0"/>
              <a:t>Data analysis with SAS, Chapter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5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almost seemed like there was one for every major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674"/>
            <a:ext cx="8229600" cy="4127751"/>
          </a:xfrm>
        </p:spPr>
        <p:txBody>
          <a:bodyPr/>
          <a:lstStyle/>
          <a:p>
            <a:r>
              <a:rPr lang="en-US" b="1" dirty="0" smtClean="0"/>
              <a:t>DATATEXT</a:t>
            </a:r>
            <a:r>
              <a:rPr lang="en-US" dirty="0" smtClean="0"/>
              <a:t>: Harvard</a:t>
            </a:r>
          </a:p>
          <a:p>
            <a:r>
              <a:rPr lang="en-US" b="1" dirty="0" smtClean="0"/>
              <a:t>SPSS</a:t>
            </a:r>
            <a:r>
              <a:rPr lang="en-US" dirty="0" smtClean="0"/>
              <a:t>: University of Chicago</a:t>
            </a:r>
          </a:p>
          <a:p>
            <a:r>
              <a:rPr lang="en-US" b="1" dirty="0" smtClean="0"/>
              <a:t>BMDP</a:t>
            </a:r>
            <a:r>
              <a:rPr lang="en-US" dirty="0" smtClean="0"/>
              <a:t>: University of California at Los Angeles</a:t>
            </a:r>
          </a:p>
          <a:p>
            <a:r>
              <a:rPr lang="en-US" b="1" dirty="0" smtClean="0"/>
              <a:t>SAS</a:t>
            </a:r>
            <a:r>
              <a:rPr lang="en-US" dirty="0" smtClean="0"/>
              <a:t>: University of North Carolina at Chapel Hill</a:t>
            </a:r>
          </a:p>
          <a:p>
            <a:r>
              <a:rPr lang="en-US" b="1" dirty="0" smtClean="0"/>
              <a:t>OMNITAB</a:t>
            </a:r>
            <a:r>
              <a:rPr lang="en-US" dirty="0" smtClean="0"/>
              <a:t>: Pennsylvania State University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File Types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Raw data file</a:t>
            </a:r>
          </a:p>
          <a:p>
            <a:r>
              <a:rPr lang="en-US" dirty="0" smtClean="0"/>
              <a:t>Program file</a:t>
            </a:r>
          </a:p>
          <a:p>
            <a:r>
              <a:rPr lang="en-US" dirty="0" smtClean="0"/>
              <a:t>Log file</a:t>
            </a:r>
          </a:p>
          <a:p>
            <a:r>
              <a:rPr lang="en-US" dirty="0" smtClean="0"/>
              <a:t>Procedure output file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 set</a:t>
            </a:r>
          </a:p>
          <a:p>
            <a:r>
              <a:rPr lang="en-US" dirty="0" smtClean="0"/>
              <a:t>Library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11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Four </a:t>
            </a:r>
            <a:r>
              <a:rPr lang="en-US" dirty="0" smtClean="0"/>
              <a:t>file types 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07" y="818866"/>
            <a:ext cx="8738807" cy="5832329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Raw </a:t>
            </a:r>
            <a:r>
              <a:rPr lang="en-US" b="1" dirty="0"/>
              <a:t>Data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rows and columns of numbers; or maybe some of the columns have letters (character data) instead of numbers. The rows represent observations and the columns represent variables</a:t>
            </a:r>
            <a:r>
              <a:rPr lang="en-US" dirty="0" smtClean="0"/>
              <a:t>.</a:t>
            </a:r>
          </a:p>
          <a:p>
            <a:r>
              <a:rPr lang="en-US" b="1" dirty="0"/>
              <a:t>Program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commands that the SAS software tries to follow. You create this file with a text editor </a:t>
            </a:r>
            <a:r>
              <a:rPr lang="en-US" dirty="0" smtClean="0"/>
              <a:t>like emacs. </a:t>
            </a:r>
            <a:r>
              <a:rPr lang="en-US" dirty="0"/>
              <a:t>The command file contains a reference to the raw data file (in the</a:t>
            </a:r>
            <a:r>
              <a:rPr lang="en-US" dirty="0" smtClean="0"/>
              <a:t> infile </a:t>
            </a:r>
            <a:r>
              <a:rPr lang="en-US" dirty="0"/>
              <a:t>statement), so SAS knows where to find the data.</a:t>
            </a:r>
            <a:r>
              <a:rPr lang="en-US" dirty="0" smtClean="0"/>
              <a:t> Program files have names like </a:t>
            </a:r>
            <a:r>
              <a:rPr lang="en-US" dirty="0" smtClean="0">
                <a:latin typeface="Abadi MT Condensed Light"/>
                <a:cs typeface="Abadi MT Condensed Light"/>
              </a:rPr>
              <a:t>reading1.sas</a:t>
            </a:r>
            <a:r>
              <a:rPr lang="en-US" dirty="0" smtClean="0"/>
              <a:t>.</a:t>
            </a:r>
          </a:p>
          <a:p>
            <a:r>
              <a:rPr lang="en-US" b="1" dirty="0"/>
              <a:t>Log </a:t>
            </a:r>
            <a:r>
              <a:rPr lang="en-US" b="1" dirty="0" smtClean="0"/>
              <a:t>File</a:t>
            </a:r>
            <a:r>
              <a:rPr lang="en-US" dirty="0" smtClean="0"/>
              <a:t>: This </a:t>
            </a:r>
            <a:r>
              <a:rPr lang="en-US" dirty="0"/>
              <a:t>file is produced by every SAS run, whether it is successful of unsuccessful. It contains a listing of the</a:t>
            </a:r>
            <a:r>
              <a:rPr lang="en-US" dirty="0" smtClean="0"/>
              <a:t> program file</a:t>
            </a:r>
            <a:r>
              <a:rPr lang="en-US" dirty="0"/>
              <a:t>, as well any error messages or warnings. The name of the log file is automatically generated by SAS; it combines the first part of the</a:t>
            </a:r>
            <a:r>
              <a:rPr lang="en-US" dirty="0" smtClean="0"/>
              <a:t> program file's </a:t>
            </a:r>
            <a:r>
              <a:rPr lang="en-US" dirty="0"/>
              <a:t>name with the </a:t>
            </a:r>
            <a:r>
              <a:rPr lang="en-US" dirty="0" smtClean="0"/>
              <a:t>extension </a:t>
            </a:r>
            <a:r>
              <a:rPr lang="en-US" dirty="0" smtClean="0">
                <a:latin typeface="Abadi MT Condensed Light"/>
                <a:cs typeface="Abadi MT Condensed Light"/>
              </a:rPr>
              <a:t>.log</a:t>
            </a:r>
            <a:r>
              <a:rPr lang="en-US" dirty="0" smtClean="0"/>
              <a:t>. </a:t>
            </a:r>
            <a:r>
              <a:rPr lang="en-US" dirty="0"/>
              <a:t>So for example, when SAS executes the commands in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sas</a:t>
            </a:r>
            <a:r>
              <a:rPr lang="en-US" dirty="0" smtClean="0"/>
              <a:t>, </a:t>
            </a:r>
            <a:r>
              <a:rPr lang="en-US" dirty="0"/>
              <a:t>it writes a log file named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log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Procedure Output File</a:t>
            </a:r>
            <a:r>
              <a:rPr lang="en-US" dirty="0" smtClean="0"/>
              <a:t>: </a:t>
            </a:r>
            <a:r>
              <a:rPr lang="en-US" dirty="0"/>
              <a:t>The </a:t>
            </a:r>
            <a:r>
              <a:rPr lang="en-US" dirty="0" smtClean="0"/>
              <a:t>procedure output file </a:t>
            </a:r>
            <a:r>
              <a:rPr lang="en-US" dirty="0"/>
              <a:t>contains the output of the statistical procedures requested by the</a:t>
            </a:r>
            <a:r>
              <a:rPr lang="en-US" dirty="0" smtClean="0"/>
              <a:t> program file</a:t>
            </a:r>
            <a:r>
              <a:rPr lang="en-US" dirty="0"/>
              <a:t>. </a:t>
            </a:r>
            <a:r>
              <a:rPr lang="en-US" dirty="0" smtClean="0"/>
              <a:t>It can be in various formats including </a:t>
            </a:r>
            <a:r>
              <a:rPr lang="en-US" dirty="0" err="1" smtClean="0"/>
              <a:t>pdf</a:t>
            </a:r>
            <a:r>
              <a:rPr lang="en-US" dirty="0" smtClean="0"/>
              <a:t>, rtf and html as well as plain text. The original procedure output file is the list file, a plain text file with the </a:t>
            </a:r>
            <a:r>
              <a:rPr lang="en-US" dirty="0"/>
              <a:t>extension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.</a:t>
            </a:r>
            <a:r>
              <a:rPr lang="en-US" dirty="0" err="1" smtClean="0">
                <a:latin typeface="Abadi MT Condensed Light"/>
                <a:cs typeface="Abadi MT Condensed Light"/>
              </a:rPr>
              <a:t>lst</a:t>
            </a:r>
            <a:r>
              <a:rPr lang="en-US" dirty="0" smtClean="0">
                <a:latin typeface="Calibri"/>
                <a:cs typeface="Calibri"/>
              </a:rPr>
              <a:t>.  The list file is produced by default on </a:t>
            </a:r>
            <a:r>
              <a:rPr lang="en-US" dirty="0" err="1" smtClean="0">
                <a:latin typeface="Calibri"/>
                <a:cs typeface="Calibri"/>
              </a:rPr>
              <a:t>unix</a:t>
            </a:r>
            <a:r>
              <a:rPr lang="en-US" dirty="0" smtClean="0">
                <a:latin typeface="Calibri"/>
                <a:cs typeface="Calibri"/>
              </a:rPr>
              <a:t>/</a:t>
            </a:r>
            <a:r>
              <a:rPr lang="en-US" dirty="0" err="1" smtClean="0">
                <a:latin typeface="Calibri"/>
                <a:cs typeface="Calibri"/>
              </a:rPr>
              <a:t>linux</a:t>
            </a:r>
            <a:r>
              <a:rPr lang="en-US" dirty="0" smtClean="0">
                <a:latin typeface="Calibri"/>
                <a:cs typeface="Calibri"/>
              </a:rPr>
              <a:t> systems</a:t>
            </a:r>
            <a:r>
              <a:rPr lang="en-US" dirty="0" smtClean="0">
                <a:latin typeface="Abadi MT Condensed Light"/>
                <a:cs typeface="Abadi MT Condensed Light"/>
              </a:rPr>
              <a:t> </a:t>
            </a:r>
            <a:r>
              <a:rPr lang="en-US" dirty="0"/>
              <a:t>--- so, for example, running SAS on the command file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sas </a:t>
            </a:r>
            <a:r>
              <a:rPr lang="en-US" dirty="0" smtClean="0"/>
              <a:t>will (if there are no errors) </a:t>
            </a:r>
            <a:r>
              <a:rPr lang="en-US" dirty="0"/>
              <a:t>produce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lst </a:t>
            </a:r>
            <a:r>
              <a:rPr lang="en-US" dirty="0"/>
              <a:t>as well as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log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0577"/>
            <a:ext cx="8229600" cy="1143000"/>
          </a:xfrm>
        </p:spPr>
        <p:txBody>
          <a:bodyPr/>
          <a:lstStyle/>
          <a:p>
            <a:r>
              <a:rPr lang="en-US" dirty="0" smtClean="0"/>
              <a:t>Work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2423"/>
            <a:ext cx="8229600" cy="554823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Obtain or create the raw data file.  It will be a plain text file or Excel spreadsheet in your (working) unix directory.  If it’s a text file, it must have unix line breaks.</a:t>
            </a:r>
          </a:p>
          <a:p>
            <a:r>
              <a:rPr lang="en-US" dirty="0" smtClean="0"/>
              <a:t>Open 2 unix windows.  Arrange your desktop so you can click back and forth.</a:t>
            </a:r>
          </a:p>
          <a:p>
            <a:r>
              <a:rPr lang="en-US" dirty="0" smtClean="0"/>
              <a:t>In one window, </a:t>
            </a:r>
            <a:r>
              <a:rPr lang="en-US" dirty="0" smtClean="0">
                <a:latin typeface="Courier"/>
                <a:cs typeface="Abadi MT Condensed Light"/>
              </a:rPr>
              <a:t>emacs hw8.sas</a:t>
            </a:r>
            <a:r>
              <a:rPr lang="en-US" dirty="0" smtClean="0"/>
              <a:t>.  Type in your program or edit the existing program.</a:t>
            </a:r>
          </a:p>
          <a:p>
            <a:r>
              <a:rPr lang="en-US" dirty="0" smtClean="0"/>
              <a:t>In the other window at the unix prompt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97" dirty="0" smtClean="0">
                <a:latin typeface="Courier"/>
              </a:rPr>
              <a:t>sas hw8 </a:t>
            </a:r>
            <a:r>
              <a:rPr lang="en-US" dirty="0" smtClean="0"/>
              <a:t>and go to Step 2.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97" dirty="0">
                <a:latin typeface="Courier"/>
              </a:rPr>
              <a:t>l</a:t>
            </a:r>
            <a:r>
              <a:rPr lang="en-US" sz="3097" dirty="0" smtClean="0">
                <a:latin typeface="Courier"/>
              </a:rPr>
              <a:t>ess hw8.log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 smtClean="0"/>
              <a:t>If no errors or warnings, </a:t>
            </a:r>
            <a:r>
              <a:rPr lang="en-US" sz="3097" dirty="0" smtClean="0">
                <a:latin typeface="Courier"/>
              </a:rPr>
              <a:t>less hw8.lst</a:t>
            </a:r>
            <a:r>
              <a:rPr lang="en-US" dirty="0" smtClean="0"/>
              <a:t>.  If you are not satisfied, click on the emacs window and edit the program.  Then click on the window with the unix prompt and go to Step 1.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 smtClean="0"/>
              <a:t>If errors or warnings, click on the emacs window and edit the program.  Then click on the window with the unix prompt and go to Step 1.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Transfer the log and list file </a:t>
            </a:r>
            <a:r>
              <a:rPr lang="en-US" dirty="0" smtClean="0"/>
              <a:t>(or other procedure  </a:t>
            </a:r>
            <a:r>
              <a:rPr lang="en-US" smtClean="0"/>
              <a:t>output file) to </a:t>
            </a:r>
            <a:r>
              <a:rPr lang="en-US" dirty="0" smtClean="0"/>
              <a:t>a local computer for printing.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2 of </a:t>
            </a:r>
            <a:r>
              <a:rPr lang="en-US" i="1" dirty="0" smtClean="0"/>
              <a:t>Data analysis with SAS</a:t>
            </a:r>
          </a:p>
          <a:p>
            <a:r>
              <a:rPr lang="en-US" dirty="0" smtClean="0"/>
              <a:t>It’s much more detailed than this</a:t>
            </a:r>
          </a:p>
          <a:p>
            <a:r>
              <a:rPr lang="en-US" dirty="0" smtClean="0"/>
              <a:t>And assumes a </a:t>
            </a:r>
            <a:r>
              <a:rPr lang="en-US" dirty="0" err="1" smtClean="0"/>
              <a:t>unix-linux</a:t>
            </a:r>
            <a:r>
              <a:rPr lang="en-US" dirty="0" smtClean="0"/>
              <a:t>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4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</a:t>
            </a:r>
            <a:r>
              <a:rPr lang="en-US" sz="2000" kern="0" dirty="0" smtClean="0">
                <a:solidFill>
                  <a:srgbClr val="000000"/>
                </a:solidFill>
              </a:rPr>
              <a:t>are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available on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http://www.utstat.toronto.edu/brunner/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lang="en-US" sz="2000" kern="0" dirty="0" smtClean="0">
                <a:solidFill>
                  <a:srgbClr val="000000"/>
                </a:solidFill>
              </a:rPr>
              <a:t>305s14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678</Words>
  <Application>Microsoft Macintosh PowerPoint</Application>
  <PresentationFormat>On-screen Show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SAS:  The last of the great mainframe stats packages </vt:lpstr>
      <vt:lpstr>Suggested Reading</vt:lpstr>
      <vt:lpstr>It almost seemed like there was one for every major university</vt:lpstr>
      <vt:lpstr>SAS File Types Include</vt:lpstr>
      <vt:lpstr>Four file types s</vt:lpstr>
      <vt:lpstr>Work Flow</vt:lpstr>
      <vt:lpstr>More detail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Earl Monroe</dc:creator>
  <cp:lastModifiedBy>Richard  Stallman</cp:lastModifiedBy>
  <cp:revision>37</cp:revision>
  <cp:lastPrinted>2012-10-19T01:17:48Z</cp:lastPrinted>
  <dcterms:created xsi:type="dcterms:W3CDTF">2013-10-25T16:41:53Z</dcterms:created>
  <dcterms:modified xsi:type="dcterms:W3CDTF">2013-12-31T18:28:29Z</dcterms:modified>
</cp:coreProperties>
</file>