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3F362-5A71-4B49-B461-E21ABC1FBEFF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44048-5544-45D0-B5D6-A1D1B60EDA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0B7A40-C2B0-4F29-96BB-670397EADD8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85C60-F793-4143-9A01-DD3BA3375538}" type="datetimeFigureOut">
              <a:rPr lang="en-US" smtClean="0"/>
              <a:pPr/>
              <a:t>3/29/11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D6776-4807-4958-8A9B-B25F65C8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99695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 </a:t>
            </a:r>
          </a:p>
        </p:txBody>
      </p:sp>
      <p:sp>
        <p:nvSpPr>
          <p:cNvPr id="37892" name="Oval 4"/>
          <p:cNvSpPr>
            <a:spLocks noChangeAspect="1" noChangeArrowheads="1"/>
          </p:cNvSpPr>
          <p:nvPr/>
        </p:nvSpPr>
        <p:spPr bwMode="auto">
          <a:xfrm>
            <a:off x="1508125" y="35115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893" name="Oval 5"/>
          <p:cNvSpPr>
            <a:spLocks noChangeAspect="1" noChangeArrowheads="1"/>
          </p:cNvSpPr>
          <p:nvPr/>
        </p:nvSpPr>
        <p:spPr bwMode="auto">
          <a:xfrm>
            <a:off x="1508125" y="20637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01" name="Rectangle 13"/>
          <p:cNvSpPr>
            <a:spLocks noChangeAspect="1" noChangeArrowheads="1"/>
          </p:cNvSpPr>
          <p:nvPr/>
        </p:nvSpPr>
        <p:spPr bwMode="auto">
          <a:xfrm>
            <a:off x="1203325" y="46545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02" name="Rectangle 14"/>
          <p:cNvSpPr>
            <a:spLocks noChangeAspect="1" noChangeArrowheads="1"/>
          </p:cNvSpPr>
          <p:nvPr/>
        </p:nvSpPr>
        <p:spPr bwMode="auto">
          <a:xfrm>
            <a:off x="1965325" y="46545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07" name="Rectangle 19"/>
          <p:cNvSpPr>
            <a:spLocks noChangeAspect="1" noChangeArrowheads="1"/>
          </p:cNvSpPr>
          <p:nvPr/>
        </p:nvSpPr>
        <p:spPr bwMode="auto">
          <a:xfrm>
            <a:off x="1965325" y="10731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08" name="Rectangle 20"/>
          <p:cNvSpPr>
            <a:spLocks noChangeAspect="1" noChangeArrowheads="1"/>
          </p:cNvSpPr>
          <p:nvPr/>
        </p:nvSpPr>
        <p:spPr bwMode="auto">
          <a:xfrm>
            <a:off x="1203325" y="10731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37909" name="AutoShape 21"/>
          <p:cNvCxnSpPr>
            <a:cxnSpLocks noChangeShapeType="1"/>
            <a:stCxn id="37892" idx="0"/>
            <a:endCxn id="37893" idx="4"/>
          </p:cNvCxnSpPr>
          <p:nvPr/>
        </p:nvCxnSpPr>
        <p:spPr bwMode="auto">
          <a:xfrm flipV="1">
            <a:off x="1828800" y="2703512"/>
            <a:ext cx="0" cy="808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10" name="AutoShape 22"/>
          <p:cNvCxnSpPr>
            <a:cxnSpLocks noChangeShapeType="1"/>
            <a:stCxn id="37893" idx="1"/>
            <a:endCxn id="37908" idx="2"/>
          </p:cNvCxnSpPr>
          <p:nvPr/>
        </p:nvCxnSpPr>
        <p:spPr bwMode="auto">
          <a:xfrm flipH="1" flipV="1">
            <a:off x="1431925" y="1530350"/>
            <a:ext cx="169863" cy="6270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11" name="AutoShape 23"/>
          <p:cNvCxnSpPr>
            <a:cxnSpLocks noChangeShapeType="1"/>
            <a:stCxn id="37893" idx="7"/>
            <a:endCxn id="37907" idx="2"/>
          </p:cNvCxnSpPr>
          <p:nvPr/>
        </p:nvCxnSpPr>
        <p:spPr bwMode="auto">
          <a:xfrm flipV="1">
            <a:off x="2054225" y="1530350"/>
            <a:ext cx="139700" cy="6270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12" name="AutoShape 24"/>
          <p:cNvCxnSpPr>
            <a:cxnSpLocks noChangeShapeType="1"/>
            <a:stCxn id="37892" idx="3"/>
            <a:endCxn id="37901" idx="0"/>
          </p:cNvCxnSpPr>
          <p:nvPr/>
        </p:nvCxnSpPr>
        <p:spPr bwMode="auto">
          <a:xfrm flipH="1">
            <a:off x="1431925" y="4057650"/>
            <a:ext cx="169863" cy="596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13" name="AutoShape 25"/>
          <p:cNvCxnSpPr>
            <a:cxnSpLocks noChangeShapeType="1"/>
            <a:stCxn id="37892" idx="5"/>
            <a:endCxn id="37902" idx="0"/>
          </p:cNvCxnSpPr>
          <p:nvPr/>
        </p:nvCxnSpPr>
        <p:spPr bwMode="auto">
          <a:xfrm>
            <a:off x="2054225" y="4057650"/>
            <a:ext cx="139700" cy="596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7914" name="Oval 26"/>
          <p:cNvSpPr>
            <a:spLocks noChangeAspect="1" noChangeArrowheads="1"/>
          </p:cNvSpPr>
          <p:nvPr/>
        </p:nvSpPr>
        <p:spPr bwMode="auto">
          <a:xfrm>
            <a:off x="3336925" y="35115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15" name="Oval 27"/>
          <p:cNvSpPr>
            <a:spLocks noChangeAspect="1" noChangeArrowheads="1"/>
          </p:cNvSpPr>
          <p:nvPr/>
        </p:nvSpPr>
        <p:spPr bwMode="auto">
          <a:xfrm>
            <a:off x="3336925" y="20637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16" name="Rectangle 28"/>
          <p:cNvSpPr>
            <a:spLocks noChangeAspect="1" noChangeArrowheads="1"/>
          </p:cNvSpPr>
          <p:nvPr/>
        </p:nvSpPr>
        <p:spPr bwMode="auto">
          <a:xfrm>
            <a:off x="3032125" y="47307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17" name="Rectangle 29"/>
          <p:cNvSpPr>
            <a:spLocks noChangeAspect="1" noChangeArrowheads="1"/>
          </p:cNvSpPr>
          <p:nvPr/>
        </p:nvSpPr>
        <p:spPr bwMode="auto">
          <a:xfrm>
            <a:off x="3794125" y="47307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18" name="Rectangle 30"/>
          <p:cNvSpPr>
            <a:spLocks noChangeAspect="1" noChangeArrowheads="1"/>
          </p:cNvSpPr>
          <p:nvPr/>
        </p:nvSpPr>
        <p:spPr bwMode="auto">
          <a:xfrm>
            <a:off x="3794125" y="11493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19" name="Rectangle 31"/>
          <p:cNvSpPr>
            <a:spLocks noChangeAspect="1" noChangeArrowheads="1"/>
          </p:cNvSpPr>
          <p:nvPr/>
        </p:nvSpPr>
        <p:spPr bwMode="auto">
          <a:xfrm>
            <a:off x="3032125" y="11493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37920" name="AutoShape 32"/>
          <p:cNvCxnSpPr>
            <a:cxnSpLocks noChangeShapeType="1"/>
            <a:stCxn id="37914" idx="0"/>
            <a:endCxn id="37915" idx="4"/>
          </p:cNvCxnSpPr>
          <p:nvPr/>
        </p:nvCxnSpPr>
        <p:spPr bwMode="auto">
          <a:xfrm flipV="1">
            <a:off x="3657600" y="2703512"/>
            <a:ext cx="0" cy="808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21" name="AutoShape 33"/>
          <p:cNvCxnSpPr>
            <a:cxnSpLocks noChangeShapeType="1"/>
            <a:stCxn id="37915" idx="1"/>
            <a:endCxn id="37919" idx="2"/>
          </p:cNvCxnSpPr>
          <p:nvPr/>
        </p:nvCxnSpPr>
        <p:spPr bwMode="auto">
          <a:xfrm flipH="1" flipV="1">
            <a:off x="3260725" y="1606550"/>
            <a:ext cx="169863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22" name="AutoShape 34"/>
          <p:cNvCxnSpPr>
            <a:cxnSpLocks noChangeShapeType="1"/>
            <a:stCxn id="37915" idx="7"/>
            <a:endCxn id="37918" idx="2"/>
          </p:cNvCxnSpPr>
          <p:nvPr/>
        </p:nvCxnSpPr>
        <p:spPr bwMode="auto">
          <a:xfrm flipV="1">
            <a:off x="3883025" y="1606550"/>
            <a:ext cx="139700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23" name="AutoShape 35"/>
          <p:cNvCxnSpPr>
            <a:cxnSpLocks noChangeShapeType="1"/>
            <a:stCxn id="37914" idx="3"/>
            <a:endCxn id="37916" idx="0"/>
          </p:cNvCxnSpPr>
          <p:nvPr/>
        </p:nvCxnSpPr>
        <p:spPr bwMode="auto">
          <a:xfrm flipH="1">
            <a:off x="3260725" y="4057650"/>
            <a:ext cx="169863" cy="673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24" name="AutoShape 36"/>
          <p:cNvCxnSpPr>
            <a:cxnSpLocks noChangeShapeType="1"/>
            <a:stCxn id="37914" idx="5"/>
            <a:endCxn id="37917" idx="0"/>
          </p:cNvCxnSpPr>
          <p:nvPr/>
        </p:nvCxnSpPr>
        <p:spPr bwMode="auto">
          <a:xfrm>
            <a:off x="3883025" y="4057650"/>
            <a:ext cx="139700" cy="673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7925" name="Oval 37"/>
          <p:cNvSpPr>
            <a:spLocks noChangeAspect="1" noChangeArrowheads="1"/>
          </p:cNvSpPr>
          <p:nvPr/>
        </p:nvSpPr>
        <p:spPr bwMode="auto">
          <a:xfrm>
            <a:off x="5165725" y="35115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26" name="Oval 38"/>
          <p:cNvSpPr>
            <a:spLocks noChangeAspect="1" noChangeArrowheads="1"/>
          </p:cNvSpPr>
          <p:nvPr/>
        </p:nvSpPr>
        <p:spPr bwMode="auto">
          <a:xfrm>
            <a:off x="5165725" y="20637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27" name="Rectangle 39"/>
          <p:cNvSpPr>
            <a:spLocks noChangeAspect="1" noChangeArrowheads="1"/>
          </p:cNvSpPr>
          <p:nvPr/>
        </p:nvSpPr>
        <p:spPr bwMode="auto">
          <a:xfrm>
            <a:off x="4848225" y="47307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28" name="Rectangle 40"/>
          <p:cNvSpPr>
            <a:spLocks noChangeAspect="1" noChangeArrowheads="1"/>
          </p:cNvSpPr>
          <p:nvPr/>
        </p:nvSpPr>
        <p:spPr bwMode="auto">
          <a:xfrm>
            <a:off x="5610225" y="47307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29" name="Rectangle 41"/>
          <p:cNvSpPr>
            <a:spLocks noChangeAspect="1" noChangeArrowheads="1"/>
          </p:cNvSpPr>
          <p:nvPr/>
        </p:nvSpPr>
        <p:spPr bwMode="auto">
          <a:xfrm>
            <a:off x="5610225" y="11493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30" name="Rectangle 42"/>
          <p:cNvSpPr>
            <a:spLocks noChangeAspect="1" noChangeArrowheads="1"/>
          </p:cNvSpPr>
          <p:nvPr/>
        </p:nvSpPr>
        <p:spPr bwMode="auto">
          <a:xfrm>
            <a:off x="4848225" y="114935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37931" name="AutoShape 43"/>
          <p:cNvCxnSpPr>
            <a:cxnSpLocks noChangeShapeType="1"/>
            <a:stCxn id="37925" idx="0"/>
            <a:endCxn id="37926" idx="4"/>
          </p:cNvCxnSpPr>
          <p:nvPr/>
        </p:nvCxnSpPr>
        <p:spPr bwMode="auto">
          <a:xfrm flipV="1">
            <a:off x="5486400" y="2703512"/>
            <a:ext cx="0" cy="808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32" name="AutoShape 44"/>
          <p:cNvCxnSpPr>
            <a:cxnSpLocks noChangeShapeType="1"/>
            <a:stCxn id="37926" idx="1"/>
            <a:endCxn id="37930" idx="2"/>
          </p:cNvCxnSpPr>
          <p:nvPr/>
        </p:nvCxnSpPr>
        <p:spPr bwMode="auto">
          <a:xfrm flipH="1" flipV="1">
            <a:off x="5076825" y="1606550"/>
            <a:ext cx="182563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33" name="AutoShape 45"/>
          <p:cNvCxnSpPr>
            <a:cxnSpLocks noChangeShapeType="1"/>
            <a:stCxn id="37926" idx="7"/>
            <a:endCxn id="37929" idx="2"/>
          </p:cNvCxnSpPr>
          <p:nvPr/>
        </p:nvCxnSpPr>
        <p:spPr bwMode="auto">
          <a:xfrm flipV="1">
            <a:off x="5711825" y="1606550"/>
            <a:ext cx="127000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34" name="AutoShape 46"/>
          <p:cNvCxnSpPr>
            <a:cxnSpLocks noChangeShapeType="1"/>
            <a:stCxn id="37925" idx="3"/>
            <a:endCxn id="37927" idx="0"/>
          </p:cNvCxnSpPr>
          <p:nvPr/>
        </p:nvCxnSpPr>
        <p:spPr bwMode="auto">
          <a:xfrm flipH="1">
            <a:off x="5076825" y="4057650"/>
            <a:ext cx="182563" cy="673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35" name="AutoShape 47"/>
          <p:cNvCxnSpPr>
            <a:cxnSpLocks noChangeShapeType="1"/>
            <a:stCxn id="37925" idx="5"/>
            <a:endCxn id="37928" idx="0"/>
          </p:cNvCxnSpPr>
          <p:nvPr/>
        </p:nvCxnSpPr>
        <p:spPr bwMode="auto">
          <a:xfrm>
            <a:off x="5711825" y="4057650"/>
            <a:ext cx="127000" cy="673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7936" name="Oval 48"/>
          <p:cNvSpPr>
            <a:spLocks noChangeAspect="1" noChangeArrowheads="1"/>
          </p:cNvSpPr>
          <p:nvPr/>
        </p:nvSpPr>
        <p:spPr bwMode="auto">
          <a:xfrm>
            <a:off x="6918325" y="35115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37" name="Oval 49"/>
          <p:cNvSpPr>
            <a:spLocks noChangeAspect="1" noChangeArrowheads="1"/>
          </p:cNvSpPr>
          <p:nvPr/>
        </p:nvSpPr>
        <p:spPr bwMode="auto">
          <a:xfrm>
            <a:off x="6918325" y="2063750"/>
            <a:ext cx="639763" cy="639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38" name="Rectangle 50"/>
          <p:cNvSpPr>
            <a:spLocks noChangeAspect="1" noChangeArrowheads="1"/>
          </p:cNvSpPr>
          <p:nvPr/>
        </p:nvSpPr>
        <p:spPr bwMode="auto">
          <a:xfrm>
            <a:off x="6597650" y="4700587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39" name="Rectangle 51"/>
          <p:cNvSpPr>
            <a:spLocks noChangeAspect="1" noChangeArrowheads="1"/>
          </p:cNvSpPr>
          <p:nvPr/>
        </p:nvSpPr>
        <p:spPr bwMode="auto">
          <a:xfrm>
            <a:off x="7359650" y="4700587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40" name="Rectangle 52"/>
          <p:cNvSpPr>
            <a:spLocks noChangeAspect="1" noChangeArrowheads="1"/>
          </p:cNvSpPr>
          <p:nvPr/>
        </p:nvSpPr>
        <p:spPr bwMode="auto">
          <a:xfrm>
            <a:off x="7359650" y="1119187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41" name="Rectangle 53"/>
          <p:cNvSpPr>
            <a:spLocks noChangeAspect="1" noChangeArrowheads="1"/>
          </p:cNvSpPr>
          <p:nvPr/>
        </p:nvSpPr>
        <p:spPr bwMode="auto">
          <a:xfrm>
            <a:off x="6597650" y="1119187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37942" name="AutoShape 54"/>
          <p:cNvCxnSpPr>
            <a:cxnSpLocks noChangeShapeType="1"/>
            <a:stCxn id="37936" idx="0"/>
            <a:endCxn id="37937" idx="4"/>
          </p:cNvCxnSpPr>
          <p:nvPr/>
        </p:nvCxnSpPr>
        <p:spPr bwMode="auto">
          <a:xfrm flipV="1">
            <a:off x="7239000" y="2703512"/>
            <a:ext cx="0" cy="808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43" name="AutoShape 55"/>
          <p:cNvCxnSpPr>
            <a:cxnSpLocks noChangeShapeType="1"/>
            <a:stCxn id="37937" idx="1"/>
            <a:endCxn id="37941" idx="2"/>
          </p:cNvCxnSpPr>
          <p:nvPr/>
        </p:nvCxnSpPr>
        <p:spPr bwMode="auto">
          <a:xfrm flipH="1" flipV="1">
            <a:off x="6826250" y="1576387"/>
            <a:ext cx="185738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44" name="AutoShape 56"/>
          <p:cNvCxnSpPr>
            <a:cxnSpLocks noChangeShapeType="1"/>
            <a:stCxn id="37937" idx="7"/>
            <a:endCxn id="37940" idx="2"/>
          </p:cNvCxnSpPr>
          <p:nvPr/>
        </p:nvCxnSpPr>
        <p:spPr bwMode="auto">
          <a:xfrm flipV="1">
            <a:off x="7464425" y="1576387"/>
            <a:ext cx="123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45" name="AutoShape 57"/>
          <p:cNvCxnSpPr>
            <a:cxnSpLocks noChangeShapeType="1"/>
            <a:stCxn id="37936" idx="3"/>
            <a:endCxn id="37938" idx="0"/>
          </p:cNvCxnSpPr>
          <p:nvPr/>
        </p:nvCxnSpPr>
        <p:spPr bwMode="auto">
          <a:xfrm flipH="1">
            <a:off x="6826250" y="4057650"/>
            <a:ext cx="185738" cy="642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46" name="AutoShape 58"/>
          <p:cNvCxnSpPr>
            <a:cxnSpLocks noChangeShapeType="1"/>
            <a:stCxn id="37936" idx="5"/>
            <a:endCxn id="37939" idx="0"/>
          </p:cNvCxnSpPr>
          <p:nvPr/>
        </p:nvCxnSpPr>
        <p:spPr bwMode="auto">
          <a:xfrm>
            <a:off x="7464425" y="4057650"/>
            <a:ext cx="123825" cy="642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47" name="AutoShape 59"/>
          <p:cNvCxnSpPr>
            <a:cxnSpLocks noChangeShapeType="1"/>
            <a:stCxn id="37892" idx="6"/>
            <a:endCxn id="37914" idx="2"/>
          </p:cNvCxnSpPr>
          <p:nvPr/>
        </p:nvCxnSpPr>
        <p:spPr bwMode="auto">
          <a:xfrm>
            <a:off x="2147888" y="3832225"/>
            <a:ext cx="11890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48" name="AutoShape 60"/>
          <p:cNvCxnSpPr>
            <a:cxnSpLocks noChangeShapeType="1"/>
            <a:stCxn id="37893" idx="6"/>
            <a:endCxn id="37915" idx="2"/>
          </p:cNvCxnSpPr>
          <p:nvPr/>
        </p:nvCxnSpPr>
        <p:spPr bwMode="auto">
          <a:xfrm>
            <a:off x="2147888" y="2384425"/>
            <a:ext cx="11890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49" name="AutoShape 61"/>
          <p:cNvCxnSpPr>
            <a:cxnSpLocks noChangeShapeType="1"/>
            <a:stCxn id="37915" idx="6"/>
            <a:endCxn id="37926" idx="2"/>
          </p:cNvCxnSpPr>
          <p:nvPr/>
        </p:nvCxnSpPr>
        <p:spPr bwMode="auto">
          <a:xfrm>
            <a:off x="3976688" y="2384425"/>
            <a:ext cx="11890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50" name="AutoShape 62"/>
          <p:cNvCxnSpPr>
            <a:cxnSpLocks noChangeShapeType="1"/>
            <a:stCxn id="37914" idx="6"/>
            <a:endCxn id="37925" idx="2"/>
          </p:cNvCxnSpPr>
          <p:nvPr/>
        </p:nvCxnSpPr>
        <p:spPr bwMode="auto">
          <a:xfrm>
            <a:off x="3976688" y="3832225"/>
            <a:ext cx="11890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51" name="AutoShape 63"/>
          <p:cNvCxnSpPr>
            <a:cxnSpLocks noChangeShapeType="1"/>
            <a:stCxn id="37925" idx="6"/>
            <a:endCxn id="37936" idx="2"/>
          </p:cNvCxnSpPr>
          <p:nvPr/>
        </p:nvCxnSpPr>
        <p:spPr bwMode="auto">
          <a:xfrm>
            <a:off x="5805488" y="3832225"/>
            <a:ext cx="11128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52" name="AutoShape 64"/>
          <p:cNvCxnSpPr>
            <a:cxnSpLocks noChangeShapeType="1"/>
            <a:stCxn id="37926" idx="6"/>
            <a:endCxn id="37937" idx="2"/>
          </p:cNvCxnSpPr>
          <p:nvPr/>
        </p:nvCxnSpPr>
        <p:spPr bwMode="auto">
          <a:xfrm>
            <a:off x="5805488" y="2384425"/>
            <a:ext cx="11128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70" name="AutoShape 82"/>
          <p:cNvCxnSpPr>
            <a:cxnSpLocks noChangeShapeType="1"/>
            <a:stCxn id="37893" idx="5"/>
            <a:endCxn id="37914" idx="1"/>
          </p:cNvCxnSpPr>
          <p:nvPr/>
        </p:nvCxnSpPr>
        <p:spPr bwMode="auto">
          <a:xfrm>
            <a:off x="2054225" y="2609850"/>
            <a:ext cx="1376363" cy="995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71" name="AutoShape 83"/>
          <p:cNvCxnSpPr>
            <a:cxnSpLocks noChangeShapeType="1"/>
            <a:stCxn id="37915" idx="5"/>
            <a:endCxn id="37925" idx="1"/>
          </p:cNvCxnSpPr>
          <p:nvPr/>
        </p:nvCxnSpPr>
        <p:spPr bwMode="auto">
          <a:xfrm>
            <a:off x="3883025" y="2609850"/>
            <a:ext cx="1376363" cy="995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7972" name="AutoShape 84"/>
          <p:cNvCxnSpPr>
            <a:cxnSpLocks noChangeShapeType="1"/>
            <a:stCxn id="37926" idx="5"/>
            <a:endCxn id="37936" idx="1"/>
          </p:cNvCxnSpPr>
          <p:nvPr/>
        </p:nvCxnSpPr>
        <p:spPr bwMode="auto">
          <a:xfrm>
            <a:off x="5711825" y="2609850"/>
            <a:ext cx="1300163" cy="995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7974" name="Line 86"/>
          <p:cNvSpPr>
            <a:spLocks noChangeShapeType="1"/>
          </p:cNvSpPr>
          <p:nvPr/>
        </p:nvSpPr>
        <p:spPr bwMode="auto">
          <a:xfrm>
            <a:off x="1371600" y="7223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75" name="Line 87"/>
          <p:cNvSpPr>
            <a:spLocks noChangeShapeType="1"/>
          </p:cNvSpPr>
          <p:nvPr/>
        </p:nvSpPr>
        <p:spPr bwMode="auto">
          <a:xfrm>
            <a:off x="7620000" y="7985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76" name="Line 88"/>
          <p:cNvSpPr>
            <a:spLocks noChangeShapeType="1"/>
          </p:cNvSpPr>
          <p:nvPr/>
        </p:nvSpPr>
        <p:spPr bwMode="auto">
          <a:xfrm>
            <a:off x="6781800" y="7985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77" name="Line 89"/>
          <p:cNvSpPr>
            <a:spLocks noChangeShapeType="1"/>
          </p:cNvSpPr>
          <p:nvPr/>
        </p:nvSpPr>
        <p:spPr bwMode="auto">
          <a:xfrm>
            <a:off x="5791200" y="7985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78" name="Line 90"/>
          <p:cNvSpPr>
            <a:spLocks noChangeShapeType="1"/>
          </p:cNvSpPr>
          <p:nvPr/>
        </p:nvSpPr>
        <p:spPr bwMode="auto">
          <a:xfrm>
            <a:off x="5029200" y="7985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79" name="Line 91"/>
          <p:cNvSpPr>
            <a:spLocks noChangeShapeType="1"/>
          </p:cNvSpPr>
          <p:nvPr/>
        </p:nvSpPr>
        <p:spPr bwMode="auto">
          <a:xfrm>
            <a:off x="4038600" y="7985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0" name="Line 92"/>
          <p:cNvSpPr>
            <a:spLocks noChangeShapeType="1"/>
          </p:cNvSpPr>
          <p:nvPr/>
        </p:nvSpPr>
        <p:spPr bwMode="auto">
          <a:xfrm>
            <a:off x="3276600" y="7985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1" name="Line 93"/>
          <p:cNvSpPr>
            <a:spLocks noChangeShapeType="1"/>
          </p:cNvSpPr>
          <p:nvPr/>
        </p:nvSpPr>
        <p:spPr bwMode="auto">
          <a:xfrm>
            <a:off x="2133600" y="7223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2" name="Line 94"/>
          <p:cNvSpPr>
            <a:spLocks noChangeShapeType="1"/>
          </p:cNvSpPr>
          <p:nvPr/>
        </p:nvSpPr>
        <p:spPr bwMode="auto">
          <a:xfrm flipV="1">
            <a:off x="1447800" y="52181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3" name="Line 95"/>
          <p:cNvSpPr>
            <a:spLocks noChangeShapeType="1"/>
          </p:cNvSpPr>
          <p:nvPr/>
        </p:nvSpPr>
        <p:spPr bwMode="auto">
          <a:xfrm flipV="1">
            <a:off x="7620000" y="52181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4" name="Line 96"/>
          <p:cNvSpPr>
            <a:spLocks noChangeShapeType="1"/>
          </p:cNvSpPr>
          <p:nvPr/>
        </p:nvSpPr>
        <p:spPr bwMode="auto">
          <a:xfrm flipV="1">
            <a:off x="6858000" y="52181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5" name="Line 97"/>
          <p:cNvSpPr>
            <a:spLocks noChangeShapeType="1"/>
          </p:cNvSpPr>
          <p:nvPr/>
        </p:nvSpPr>
        <p:spPr bwMode="auto">
          <a:xfrm flipV="1">
            <a:off x="5867400" y="52943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6" name="Line 98"/>
          <p:cNvSpPr>
            <a:spLocks noChangeShapeType="1"/>
          </p:cNvSpPr>
          <p:nvPr/>
        </p:nvSpPr>
        <p:spPr bwMode="auto">
          <a:xfrm flipV="1">
            <a:off x="5105400" y="52943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7" name="Line 99"/>
          <p:cNvSpPr>
            <a:spLocks noChangeShapeType="1"/>
          </p:cNvSpPr>
          <p:nvPr/>
        </p:nvSpPr>
        <p:spPr bwMode="auto">
          <a:xfrm flipV="1">
            <a:off x="4038600" y="52943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8" name="Line 100"/>
          <p:cNvSpPr>
            <a:spLocks noChangeShapeType="1"/>
          </p:cNvSpPr>
          <p:nvPr/>
        </p:nvSpPr>
        <p:spPr bwMode="auto">
          <a:xfrm flipV="1">
            <a:off x="3276600" y="52943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989" name="Line 101"/>
          <p:cNvSpPr>
            <a:spLocks noChangeShapeType="1"/>
          </p:cNvSpPr>
          <p:nvPr/>
        </p:nvSpPr>
        <p:spPr bwMode="auto">
          <a:xfrm flipV="1">
            <a:off x="2209800" y="521811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 rot="10800000" flipV="1">
            <a:off x="3976688" y="2081212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10800000" flipV="1">
            <a:off x="2147888" y="2063750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 flipV="1">
            <a:off x="5838825" y="2081213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7558088" y="2139950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0800000" flipV="1">
            <a:off x="7558088" y="3548062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10800000" flipV="1">
            <a:off x="5792788" y="3548062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rot="10800000" flipV="1">
            <a:off x="3976688" y="3511550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10800000" flipV="1">
            <a:off x="2133600" y="3511550"/>
            <a:ext cx="274637" cy="1524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1752600" y="1828800"/>
            <a:ext cx="914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5" name="Oval 3"/>
          <p:cNvSpPr>
            <a:spLocks noChangeArrowheads="1"/>
          </p:cNvSpPr>
          <p:nvPr/>
        </p:nvSpPr>
        <p:spPr bwMode="auto">
          <a:xfrm>
            <a:off x="1828800" y="3657600"/>
            <a:ext cx="914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6094412" y="1477963"/>
            <a:ext cx="914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6170612" y="3763963"/>
            <a:ext cx="914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981200" y="2057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A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057400" y="3886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323012" y="1706563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C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475412" y="3992563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D</a:t>
            </a:r>
          </a:p>
        </p:txBody>
      </p:sp>
      <p:cxnSp>
        <p:nvCxnSpPr>
          <p:cNvPr id="3084" name="AutoShape 12"/>
          <p:cNvCxnSpPr>
            <a:cxnSpLocks noChangeShapeType="1"/>
            <a:stCxn id="3074" idx="2"/>
            <a:endCxn id="3075" idx="2"/>
          </p:cNvCxnSpPr>
          <p:nvPr/>
        </p:nvCxnSpPr>
        <p:spPr bwMode="auto">
          <a:xfrm rot="10800000" flipH="1" flipV="1">
            <a:off x="1752600" y="2286000"/>
            <a:ext cx="76200" cy="1828800"/>
          </a:xfrm>
          <a:prstGeom prst="curved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3085" name="AutoShape 13"/>
          <p:cNvCxnSpPr>
            <a:cxnSpLocks noChangeShapeType="1"/>
            <a:stCxn id="3074" idx="6"/>
            <a:endCxn id="3076" idx="2"/>
          </p:cNvCxnSpPr>
          <p:nvPr/>
        </p:nvCxnSpPr>
        <p:spPr bwMode="auto">
          <a:xfrm flipV="1">
            <a:off x="2667000" y="1935163"/>
            <a:ext cx="3427412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86" name="AutoShape 14"/>
          <p:cNvCxnSpPr>
            <a:cxnSpLocks noChangeShapeType="1"/>
            <a:stCxn id="3075" idx="6"/>
            <a:endCxn id="3077" idx="2"/>
          </p:cNvCxnSpPr>
          <p:nvPr/>
        </p:nvCxnSpPr>
        <p:spPr bwMode="auto">
          <a:xfrm>
            <a:off x="2743200" y="4114800"/>
            <a:ext cx="3427412" cy="106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7221537" y="2479676"/>
            <a:ext cx="417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e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7221537" y="3241676"/>
            <a:ext cx="417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e</a:t>
            </a:r>
            <a:r>
              <a:rPr lang="en-US" sz="2000" baseline="-25000"/>
              <a:t>2</a:t>
            </a:r>
            <a:endParaRPr lang="en-US" sz="2000"/>
          </a:p>
        </p:txBody>
      </p:sp>
      <p:cxnSp>
        <p:nvCxnSpPr>
          <p:cNvPr id="3091" name="AutoShape 19"/>
          <p:cNvCxnSpPr>
            <a:cxnSpLocks noChangeShapeType="1"/>
            <a:stCxn id="3089" idx="3"/>
            <a:endCxn id="3090" idx="3"/>
          </p:cNvCxnSpPr>
          <p:nvPr/>
        </p:nvCxnSpPr>
        <p:spPr bwMode="auto">
          <a:xfrm>
            <a:off x="7639050" y="2678113"/>
            <a:ext cx="1587" cy="7620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3097" name="Line 25"/>
          <p:cNvSpPr>
            <a:spLocks noChangeShapeType="1"/>
          </p:cNvSpPr>
          <p:nvPr/>
        </p:nvSpPr>
        <p:spPr bwMode="auto">
          <a:xfrm flipH="1" flipV="1">
            <a:off x="6932612" y="2316163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 flipH="1">
            <a:off x="7008812" y="3611563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1905000" y="8382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2667000" y="8382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5789612" y="715963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6704012" y="715963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1524000" y="52578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2438400" y="52578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5942012" y="5211763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6856412" y="5211763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7" name="Rectangle 45"/>
          <p:cNvSpPr>
            <a:spLocks noChangeArrowheads="1"/>
          </p:cNvSpPr>
          <p:nvPr/>
        </p:nvSpPr>
        <p:spPr bwMode="auto">
          <a:xfrm>
            <a:off x="1066800" y="8382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9" name="Text Box 47"/>
          <p:cNvSpPr txBox="1">
            <a:spLocks noChangeArrowheads="1"/>
          </p:cNvSpPr>
          <p:nvPr/>
        </p:nvSpPr>
        <p:spPr bwMode="auto">
          <a:xfrm>
            <a:off x="1066800" y="838200"/>
            <a:ext cx="3349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E</a:t>
            </a: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1905000" y="838200"/>
            <a:ext cx="326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F</a:t>
            </a:r>
          </a:p>
        </p:txBody>
      </p:sp>
      <p:sp>
        <p:nvSpPr>
          <p:cNvPr id="3122" name="Text Box 50"/>
          <p:cNvSpPr txBox="1">
            <a:spLocks noChangeArrowheads="1"/>
          </p:cNvSpPr>
          <p:nvPr/>
        </p:nvSpPr>
        <p:spPr bwMode="auto">
          <a:xfrm>
            <a:off x="2727325" y="877888"/>
            <a:ext cx="3788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G</a:t>
            </a:r>
          </a:p>
        </p:txBody>
      </p:sp>
      <p:sp>
        <p:nvSpPr>
          <p:cNvPr id="3123" name="Text Box 51"/>
          <p:cNvSpPr txBox="1">
            <a:spLocks noChangeArrowheads="1"/>
          </p:cNvSpPr>
          <p:nvPr/>
        </p:nvSpPr>
        <p:spPr bwMode="auto">
          <a:xfrm>
            <a:off x="5865812" y="792163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I</a:t>
            </a:r>
          </a:p>
        </p:txBody>
      </p:sp>
      <p:sp>
        <p:nvSpPr>
          <p:cNvPr id="3124" name="Text Box 52"/>
          <p:cNvSpPr txBox="1">
            <a:spLocks noChangeArrowheads="1"/>
          </p:cNvSpPr>
          <p:nvPr/>
        </p:nvSpPr>
        <p:spPr bwMode="auto">
          <a:xfrm>
            <a:off x="6780212" y="715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J</a:t>
            </a:r>
          </a:p>
        </p:txBody>
      </p:sp>
      <p:sp>
        <p:nvSpPr>
          <p:cNvPr id="3127" name="Text Box 55"/>
          <p:cNvSpPr txBox="1">
            <a:spLocks noChangeArrowheads="1"/>
          </p:cNvSpPr>
          <p:nvPr/>
        </p:nvSpPr>
        <p:spPr bwMode="auto">
          <a:xfrm>
            <a:off x="1524000" y="5257800"/>
            <a:ext cx="3445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K</a:t>
            </a:r>
          </a:p>
        </p:txBody>
      </p:sp>
      <p:sp>
        <p:nvSpPr>
          <p:cNvPr id="3128" name="Text Box 56"/>
          <p:cNvSpPr txBox="1">
            <a:spLocks noChangeArrowheads="1"/>
          </p:cNvSpPr>
          <p:nvPr/>
        </p:nvSpPr>
        <p:spPr bwMode="auto">
          <a:xfrm>
            <a:off x="2438400" y="5334000"/>
            <a:ext cx="3140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L</a:t>
            </a:r>
          </a:p>
        </p:txBody>
      </p:sp>
      <p:sp>
        <p:nvSpPr>
          <p:cNvPr id="3129" name="Text Box 57"/>
          <p:cNvSpPr txBox="1">
            <a:spLocks noChangeArrowheads="1"/>
          </p:cNvSpPr>
          <p:nvPr/>
        </p:nvSpPr>
        <p:spPr bwMode="auto">
          <a:xfrm>
            <a:off x="5942012" y="52117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O</a:t>
            </a:r>
          </a:p>
        </p:txBody>
      </p:sp>
      <p:sp>
        <p:nvSpPr>
          <p:cNvPr id="3130" name="Text Box 58"/>
          <p:cNvSpPr txBox="1">
            <a:spLocks noChangeArrowheads="1"/>
          </p:cNvSpPr>
          <p:nvPr/>
        </p:nvSpPr>
        <p:spPr bwMode="auto">
          <a:xfrm>
            <a:off x="6932612" y="52879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P</a:t>
            </a:r>
          </a:p>
        </p:txBody>
      </p:sp>
      <p:cxnSp>
        <p:nvCxnSpPr>
          <p:cNvPr id="3131" name="AutoShape 59"/>
          <p:cNvCxnSpPr>
            <a:cxnSpLocks noChangeShapeType="1"/>
            <a:stCxn id="3074" idx="1"/>
            <a:endCxn id="3117" idx="2"/>
          </p:cNvCxnSpPr>
          <p:nvPr/>
        </p:nvCxnSpPr>
        <p:spPr bwMode="auto">
          <a:xfrm flipH="1" flipV="1">
            <a:off x="1333500" y="1371600"/>
            <a:ext cx="552450" cy="590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32" name="AutoShape 60"/>
          <p:cNvCxnSpPr>
            <a:cxnSpLocks noChangeShapeType="1"/>
            <a:stCxn id="3074" idx="0"/>
            <a:endCxn id="3107" idx="2"/>
          </p:cNvCxnSpPr>
          <p:nvPr/>
        </p:nvCxnSpPr>
        <p:spPr bwMode="auto">
          <a:xfrm flipH="1" flipV="1">
            <a:off x="2171700" y="1371600"/>
            <a:ext cx="381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33" name="AutoShape 61"/>
          <p:cNvCxnSpPr>
            <a:cxnSpLocks noChangeShapeType="1"/>
            <a:stCxn id="3074" idx="7"/>
            <a:endCxn id="3108" idx="2"/>
          </p:cNvCxnSpPr>
          <p:nvPr/>
        </p:nvCxnSpPr>
        <p:spPr bwMode="auto">
          <a:xfrm flipV="1">
            <a:off x="2533650" y="1371600"/>
            <a:ext cx="400050" cy="590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34" name="AutoShape 62"/>
          <p:cNvCxnSpPr>
            <a:cxnSpLocks noChangeShapeType="1"/>
            <a:stCxn id="3076" idx="1"/>
            <a:endCxn id="3123" idx="2"/>
          </p:cNvCxnSpPr>
          <p:nvPr/>
        </p:nvCxnSpPr>
        <p:spPr bwMode="auto">
          <a:xfrm flipH="1" flipV="1">
            <a:off x="6000750" y="1249363"/>
            <a:ext cx="227012" cy="361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35" name="AutoShape 63"/>
          <p:cNvCxnSpPr>
            <a:cxnSpLocks noChangeShapeType="1"/>
            <a:stCxn id="3076" idx="7"/>
            <a:endCxn id="3110" idx="2"/>
          </p:cNvCxnSpPr>
          <p:nvPr/>
        </p:nvCxnSpPr>
        <p:spPr bwMode="auto">
          <a:xfrm flipV="1">
            <a:off x="6875462" y="1249363"/>
            <a:ext cx="95250" cy="361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38" name="AutoShape 66"/>
          <p:cNvCxnSpPr>
            <a:cxnSpLocks noChangeShapeType="1"/>
            <a:stCxn id="3075" idx="3"/>
            <a:endCxn id="3127" idx="0"/>
          </p:cNvCxnSpPr>
          <p:nvPr/>
        </p:nvCxnSpPr>
        <p:spPr bwMode="auto">
          <a:xfrm rot="5400000">
            <a:off x="1419642" y="4714730"/>
            <a:ext cx="819711" cy="266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39" name="AutoShape 67"/>
          <p:cNvCxnSpPr>
            <a:cxnSpLocks noChangeShapeType="1"/>
            <a:stCxn id="3075" idx="5"/>
            <a:endCxn id="3114" idx="0"/>
          </p:cNvCxnSpPr>
          <p:nvPr/>
        </p:nvCxnSpPr>
        <p:spPr bwMode="auto">
          <a:xfrm>
            <a:off x="2609850" y="4438650"/>
            <a:ext cx="95250" cy="819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40" name="AutoShape 68"/>
          <p:cNvCxnSpPr>
            <a:cxnSpLocks noChangeShapeType="1"/>
            <a:stCxn id="3077" idx="3"/>
            <a:endCxn id="3129" idx="0"/>
          </p:cNvCxnSpPr>
          <p:nvPr/>
        </p:nvCxnSpPr>
        <p:spPr bwMode="auto">
          <a:xfrm flipH="1">
            <a:off x="6153150" y="4545013"/>
            <a:ext cx="150812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41" name="Line 69"/>
          <p:cNvSpPr>
            <a:spLocks noChangeShapeType="1"/>
          </p:cNvSpPr>
          <p:nvPr/>
        </p:nvSpPr>
        <p:spPr bwMode="auto">
          <a:xfrm>
            <a:off x="6856412" y="4678363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43" name="Text Box 71"/>
          <p:cNvSpPr txBox="1">
            <a:spLocks noChangeArrowheads="1"/>
          </p:cNvSpPr>
          <p:nvPr/>
        </p:nvSpPr>
        <p:spPr bwMode="auto">
          <a:xfrm>
            <a:off x="1965325" y="239713"/>
            <a:ext cx="4026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4</a:t>
            </a:r>
            <a:endParaRPr lang="en-US" sz="2000" dirty="0"/>
          </a:p>
        </p:txBody>
      </p:sp>
      <p:sp>
        <p:nvSpPr>
          <p:cNvPr id="3144" name="Text Box 72"/>
          <p:cNvSpPr txBox="1">
            <a:spLocks noChangeArrowheads="1"/>
          </p:cNvSpPr>
          <p:nvPr/>
        </p:nvSpPr>
        <p:spPr bwMode="auto">
          <a:xfrm>
            <a:off x="2743200" y="228600"/>
            <a:ext cx="3989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5</a:t>
            </a:r>
            <a:endParaRPr lang="en-US" sz="2000" dirty="0"/>
          </a:p>
        </p:txBody>
      </p:sp>
      <p:sp>
        <p:nvSpPr>
          <p:cNvPr id="3150" name="Text Box 78"/>
          <p:cNvSpPr txBox="1">
            <a:spLocks noChangeArrowheads="1"/>
          </p:cNvSpPr>
          <p:nvPr/>
        </p:nvSpPr>
        <p:spPr bwMode="auto">
          <a:xfrm>
            <a:off x="1431925" y="6183313"/>
            <a:ext cx="3989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6</a:t>
            </a:r>
            <a:endParaRPr lang="en-US" sz="2000" dirty="0"/>
          </a:p>
        </p:txBody>
      </p:sp>
      <p:sp>
        <p:nvSpPr>
          <p:cNvPr id="3151" name="Text Box 79"/>
          <p:cNvSpPr txBox="1">
            <a:spLocks noChangeArrowheads="1"/>
          </p:cNvSpPr>
          <p:nvPr/>
        </p:nvSpPr>
        <p:spPr bwMode="auto">
          <a:xfrm>
            <a:off x="2498725" y="6183313"/>
            <a:ext cx="3989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7</a:t>
            </a:r>
            <a:endParaRPr lang="en-US" sz="2000" dirty="0"/>
          </a:p>
        </p:txBody>
      </p:sp>
      <p:sp>
        <p:nvSpPr>
          <p:cNvPr id="3152" name="Text Box 80"/>
          <p:cNvSpPr txBox="1">
            <a:spLocks noChangeArrowheads="1"/>
          </p:cNvSpPr>
          <p:nvPr/>
        </p:nvSpPr>
        <p:spPr bwMode="auto">
          <a:xfrm>
            <a:off x="6018212" y="6049963"/>
            <a:ext cx="48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10</a:t>
            </a:r>
            <a:endParaRPr lang="en-US" sz="2000" dirty="0"/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6856412" y="6049963"/>
            <a:ext cx="48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11</a:t>
            </a:r>
            <a:endParaRPr lang="en-US" sz="2000" dirty="0"/>
          </a:p>
        </p:txBody>
      </p:sp>
      <p:cxnSp>
        <p:nvCxnSpPr>
          <p:cNvPr id="3154" name="AutoShape 82"/>
          <p:cNvCxnSpPr>
            <a:cxnSpLocks noChangeShapeType="1"/>
            <a:endCxn id="3119" idx="0"/>
          </p:cNvCxnSpPr>
          <p:nvPr/>
        </p:nvCxnSpPr>
        <p:spPr bwMode="auto">
          <a:xfrm rot="5400000">
            <a:off x="1146571" y="724293"/>
            <a:ext cx="201611" cy="2620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55" name="AutoShape 83"/>
          <p:cNvCxnSpPr>
            <a:cxnSpLocks noChangeShapeType="1"/>
            <a:stCxn id="3143" idx="2"/>
            <a:endCxn id="3120" idx="0"/>
          </p:cNvCxnSpPr>
          <p:nvPr/>
        </p:nvCxnSpPr>
        <p:spPr bwMode="auto">
          <a:xfrm rot="5400000">
            <a:off x="2018164" y="689701"/>
            <a:ext cx="198377" cy="9862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57" name="AutoShape 85"/>
          <p:cNvCxnSpPr>
            <a:cxnSpLocks noChangeShapeType="1"/>
            <a:stCxn id="3144" idx="2"/>
            <a:endCxn id="3108" idx="0"/>
          </p:cNvCxnSpPr>
          <p:nvPr/>
        </p:nvCxnSpPr>
        <p:spPr bwMode="auto">
          <a:xfrm rot="5400000">
            <a:off x="2833441" y="728970"/>
            <a:ext cx="209490" cy="89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58" name="AutoShape 86"/>
          <p:cNvCxnSpPr>
            <a:cxnSpLocks noChangeShapeType="1"/>
            <a:endCxn id="3109" idx="0"/>
          </p:cNvCxnSpPr>
          <p:nvPr/>
        </p:nvCxnSpPr>
        <p:spPr bwMode="auto">
          <a:xfrm>
            <a:off x="5999162" y="503238"/>
            <a:ext cx="57150" cy="212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59" name="AutoShape 87"/>
          <p:cNvCxnSpPr>
            <a:cxnSpLocks noChangeShapeType="1"/>
            <a:endCxn id="3124" idx="0"/>
          </p:cNvCxnSpPr>
          <p:nvPr/>
        </p:nvCxnSpPr>
        <p:spPr bwMode="auto">
          <a:xfrm>
            <a:off x="6913562" y="503238"/>
            <a:ext cx="34925" cy="212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62" name="AutoShape 90"/>
          <p:cNvCxnSpPr>
            <a:cxnSpLocks noChangeShapeType="1"/>
            <a:stCxn id="3150" idx="0"/>
          </p:cNvCxnSpPr>
          <p:nvPr/>
        </p:nvCxnSpPr>
        <p:spPr bwMode="auto">
          <a:xfrm rot="5400000" flipH="1" flipV="1">
            <a:off x="1534044" y="5964759"/>
            <a:ext cx="315907" cy="12120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63" name="AutoShape 91"/>
          <p:cNvCxnSpPr>
            <a:cxnSpLocks noChangeShapeType="1"/>
            <a:stCxn id="3151" idx="0"/>
            <a:endCxn id="3128" idx="2"/>
          </p:cNvCxnSpPr>
          <p:nvPr/>
        </p:nvCxnSpPr>
        <p:spPr bwMode="auto">
          <a:xfrm rot="16200000" flipV="1">
            <a:off x="2452989" y="5938105"/>
            <a:ext cx="387648" cy="10276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64" name="AutoShape 92"/>
          <p:cNvCxnSpPr>
            <a:cxnSpLocks noChangeShapeType="1"/>
            <a:stCxn id="3152" idx="0"/>
          </p:cNvCxnSpPr>
          <p:nvPr/>
        </p:nvCxnSpPr>
        <p:spPr bwMode="auto">
          <a:xfrm rot="16200000" flipV="1">
            <a:off x="6101515" y="5890463"/>
            <a:ext cx="228600" cy="903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66" name="AutoShape 94"/>
          <p:cNvCxnSpPr>
            <a:cxnSpLocks noChangeShapeType="1"/>
            <a:stCxn id="3153" idx="0"/>
          </p:cNvCxnSpPr>
          <p:nvPr/>
        </p:nvCxnSpPr>
        <p:spPr bwMode="auto">
          <a:xfrm rot="16200000" flipV="1">
            <a:off x="6977815" y="5928563"/>
            <a:ext cx="228598" cy="1420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67" name="Text Box 95"/>
          <p:cNvSpPr txBox="1">
            <a:spLocks noChangeArrowheads="1"/>
          </p:cNvSpPr>
          <p:nvPr/>
        </p:nvSpPr>
        <p:spPr bwMode="auto">
          <a:xfrm>
            <a:off x="4132262" y="1784350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c1</a:t>
            </a:r>
          </a:p>
        </p:txBody>
      </p:sp>
      <p:sp>
        <p:nvSpPr>
          <p:cNvPr id="3169" name="Text Box 97"/>
          <p:cNvSpPr txBox="1">
            <a:spLocks noChangeArrowheads="1"/>
          </p:cNvSpPr>
          <p:nvPr/>
        </p:nvSpPr>
        <p:spPr bwMode="auto">
          <a:xfrm>
            <a:off x="4184650" y="3840163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c3</a:t>
            </a:r>
          </a:p>
        </p:txBody>
      </p:sp>
      <p:sp>
        <p:nvSpPr>
          <p:cNvPr id="3172" name="Text Box 100"/>
          <p:cNvSpPr txBox="1">
            <a:spLocks noChangeArrowheads="1"/>
          </p:cNvSpPr>
          <p:nvPr/>
        </p:nvSpPr>
        <p:spPr bwMode="auto">
          <a:xfrm>
            <a:off x="1279525" y="158432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c4</a:t>
            </a:r>
            <a:endParaRPr lang="en-US" dirty="0"/>
          </a:p>
        </p:txBody>
      </p:sp>
      <p:sp>
        <p:nvSpPr>
          <p:cNvPr id="3173" name="Text Box 101"/>
          <p:cNvSpPr txBox="1">
            <a:spLocks noChangeArrowheads="1"/>
          </p:cNvSpPr>
          <p:nvPr/>
        </p:nvSpPr>
        <p:spPr bwMode="auto">
          <a:xfrm>
            <a:off x="2133600" y="1447800"/>
            <a:ext cx="3992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c5</a:t>
            </a:r>
            <a:endParaRPr lang="en-US" dirty="0"/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>
            <a:off x="1431925" y="4632325"/>
            <a:ext cx="3992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c6</a:t>
            </a:r>
            <a:endParaRPr lang="en-US" dirty="0"/>
          </a:p>
        </p:txBody>
      </p:sp>
      <p:sp>
        <p:nvSpPr>
          <p:cNvPr id="3180" name="Text Box 108"/>
          <p:cNvSpPr txBox="1">
            <a:spLocks noChangeArrowheads="1"/>
          </p:cNvSpPr>
          <p:nvPr/>
        </p:nvSpPr>
        <p:spPr bwMode="auto">
          <a:xfrm>
            <a:off x="1066800" y="2971800"/>
            <a:ext cx="5229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v17</a:t>
            </a:r>
            <a:endParaRPr lang="en-US" dirty="0"/>
          </a:p>
        </p:txBody>
      </p:sp>
      <p:sp>
        <p:nvSpPr>
          <p:cNvPr id="99" name="Text Box 78"/>
          <p:cNvSpPr txBox="1">
            <a:spLocks noChangeArrowheads="1"/>
          </p:cNvSpPr>
          <p:nvPr/>
        </p:nvSpPr>
        <p:spPr bwMode="auto">
          <a:xfrm>
            <a:off x="1125058" y="225365"/>
            <a:ext cx="3989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3</a:t>
            </a:r>
            <a:endParaRPr lang="en-US" sz="2000" dirty="0"/>
          </a:p>
        </p:txBody>
      </p:sp>
      <p:sp>
        <p:nvSpPr>
          <p:cNvPr id="100" name="Text Box 78"/>
          <p:cNvSpPr txBox="1">
            <a:spLocks noChangeArrowheads="1"/>
          </p:cNvSpPr>
          <p:nvPr/>
        </p:nvSpPr>
        <p:spPr bwMode="auto">
          <a:xfrm>
            <a:off x="5789612" y="92015"/>
            <a:ext cx="4026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8</a:t>
            </a:r>
            <a:endParaRPr lang="en-US" sz="2000" dirty="0"/>
          </a:p>
        </p:txBody>
      </p:sp>
      <p:sp>
        <p:nvSpPr>
          <p:cNvPr id="101" name="Text Box 78"/>
          <p:cNvSpPr txBox="1">
            <a:spLocks noChangeArrowheads="1"/>
          </p:cNvSpPr>
          <p:nvPr/>
        </p:nvSpPr>
        <p:spPr bwMode="auto">
          <a:xfrm>
            <a:off x="6735207" y="103128"/>
            <a:ext cx="3989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9</a:t>
            </a:r>
            <a:endParaRPr lang="en-US" sz="2000" dirty="0"/>
          </a:p>
        </p:txBody>
      </p:sp>
      <p:sp>
        <p:nvSpPr>
          <p:cNvPr id="104" name="Rectangle 43"/>
          <p:cNvSpPr>
            <a:spLocks noChangeArrowheads="1"/>
          </p:cNvSpPr>
          <p:nvPr/>
        </p:nvSpPr>
        <p:spPr bwMode="auto">
          <a:xfrm>
            <a:off x="3796506" y="4784725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44"/>
          <p:cNvSpPr>
            <a:spLocks noChangeArrowheads="1"/>
          </p:cNvSpPr>
          <p:nvPr/>
        </p:nvSpPr>
        <p:spPr bwMode="auto">
          <a:xfrm>
            <a:off x="4710906" y="4784725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Text Box 57"/>
          <p:cNvSpPr txBox="1">
            <a:spLocks noChangeArrowheads="1"/>
          </p:cNvSpPr>
          <p:nvPr/>
        </p:nvSpPr>
        <p:spPr bwMode="auto">
          <a:xfrm>
            <a:off x="3796506" y="4784725"/>
            <a:ext cx="4478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M</a:t>
            </a:r>
          </a:p>
        </p:txBody>
      </p:sp>
      <p:sp>
        <p:nvSpPr>
          <p:cNvPr id="107" name="Text Box 58"/>
          <p:cNvSpPr txBox="1">
            <a:spLocks noChangeArrowheads="1"/>
          </p:cNvSpPr>
          <p:nvPr/>
        </p:nvSpPr>
        <p:spPr bwMode="auto">
          <a:xfrm>
            <a:off x="4787106" y="4860925"/>
            <a:ext cx="3833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N</a:t>
            </a:r>
          </a:p>
        </p:txBody>
      </p:sp>
      <p:sp>
        <p:nvSpPr>
          <p:cNvPr id="108" name="Text Box 80"/>
          <p:cNvSpPr txBox="1">
            <a:spLocks noChangeArrowheads="1"/>
          </p:cNvSpPr>
          <p:nvPr/>
        </p:nvSpPr>
        <p:spPr bwMode="auto">
          <a:xfrm>
            <a:off x="3872706" y="5622925"/>
            <a:ext cx="48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12</a:t>
            </a:r>
            <a:endParaRPr lang="en-US" sz="2000" dirty="0"/>
          </a:p>
        </p:txBody>
      </p:sp>
      <p:sp>
        <p:nvSpPr>
          <p:cNvPr id="109" name="Text Box 81"/>
          <p:cNvSpPr txBox="1">
            <a:spLocks noChangeArrowheads="1"/>
          </p:cNvSpPr>
          <p:nvPr/>
        </p:nvSpPr>
        <p:spPr bwMode="auto">
          <a:xfrm>
            <a:off x="4650582" y="5546725"/>
            <a:ext cx="48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13</a:t>
            </a:r>
            <a:endParaRPr lang="en-US" sz="2000" dirty="0"/>
          </a:p>
        </p:txBody>
      </p:sp>
      <p:cxnSp>
        <p:nvCxnSpPr>
          <p:cNvPr id="111" name="AutoShape 94"/>
          <p:cNvCxnSpPr>
            <a:cxnSpLocks noChangeShapeType="1"/>
            <a:stCxn id="109" idx="0"/>
          </p:cNvCxnSpPr>
          <p:nvPr/>
        </p:nvCxnSpPr>
        <p:spPr bwMode="auto">
          <a:xfrm rot="16200000" flipV="1">
            <a:off x="4771984" y="5425324"/>
            <a:ext cx="228599" cy="1420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" name="Rectangle 37"/>
          <p:cNvSpPr>
            <a:spLocks noChangeArrowheads="1"/>
          </p:cNvSpPr>
          <p:nvPr/>
        </p:nvSpPr>
        <p:spPr bwMode="auto">
          <a:xfrm>
            <a:off x="4117182" y="7620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Text Box 51"/>
          <p:cNvSpPr txBox="1">
            <a:spLocks noChangeArrowheads="1"/>
          </p:cNvSpPr>
          <p:nvPr/>
        </p:nvSpPr>
        <p:spPr bwMode="auto">
          <a:xfrm>
            <a:off x="4193382" y="838200"/>
            <a:ext cx="376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H</a:t>
            </a:r>
          </a:p>
        </p:txBody>
      </p:sp>
      <p:cxnSp>
        <p:nvCxnSpPr>
          <p:cNvPr id="114" name="AutoShape 86"/>
          <p:cNvCxnSpPr>
            <a:cxnSpLocks noChangeShapeType="1"/>
            <a:endCxn id="112" idx="0"/>
          </p:cNvCxnSpPr>
          <p:nvPr/>
        </p:nvCxnSpPr>
        <p:spPr bwMode="auto">
          <a:xfrm>
            <a:off x="4326732" y="549275"/>
            <a:ext cx="57150" cy="212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6" name="Straight Arrow Connector 115"/>
          <p:cNvCxnSpPr/>
          <p:nvPr/>
        </p:nvCxnSpPr>
        <p:spPr>
          <a:xfrm flipV="1">
            <a:off x="2667000" y="1028700"/>
            <a:ext cx="1450182" cy="1092200"/>
          </a:xfrm>
          <a:prstGeom prst="straightConnector1">
            <a:avLst/>
          </a:prstGeom>
          <a:ln w="6350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12" idx="3"/>
          </p:cNvCxnSpPr>
          <p:nvPr/>
        </p:nvCxnSpPr>
        <p:spPr>
          <a:xfrm rot="10800000">
            <a:off x="4650582" y="1028700"/>
            <a:ext cx="1443830" cy="755650"/>
          </a:xfrm>
          <a:prstGeom prst="straightConnector1">
            <a:avLst/>
          </a:prstGeom>
          <a:ln w="6350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2727325" y="4343400"/>
            <a:ext cx="1069181" cy="792163"/>
          </a:xfrm>
          <a:prstGeom prst="straightConnector1">
            <a:avLst/>
          </a:prstGeom>
          <a:ln w="6350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rot="10800000" flipV="1">
            <a:off x="5244306" y="4438649"/>
            <a:ext cx="908844" cy="530225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AutoShape 94"/>
          <p:cNvCxnSpPr>
            <a:cxnSpLocks noChangeShapeType="1"/>
          </p:cNvCxnSpPr>
          <p:nvPr/>
        </p:nvCxnSpPr>
        <p:spPr bwMode="auto">
          <a:xfrm flipH="1" flipV="1">
            <a:off x="4033422" y="5440363"/>
            <a:ext cx="26988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7" name="Curved Connector 126"/>
          <p:cNvCxnSpPr/>
          <p:nvPr/>
        </p:nvCxnSpPr>
        <p:spPr>
          <a:xfrm rot="16200000" flipH="1">
            <a:off x="4513055" y="5606051"/>
            <a:ext cx="1588" cy="906877"/>
          </a:xfrm>
          <a:prstGeom prst="curvedConnector3">
            <a:avLst>
              <a:gd name="adj1" fmla="val 14395466"/>
            </a:avLst>
          </a:prstGeom>
          <a:ln w="635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 flipH="1" flipV="1">
            <a:off x="3638417" y="1215464"/>
            <a:ext cx="1533059" cy="3619034"/>
          </a:xfrm>
          <a:prstGeom prst="straightConnector1">
            <a:avLst/>
          </a:prstGeom>
          <a:ln w="6350">
            <a:solidFill>
              <a:schemeClr val="tx1"/>
            </a:solidFill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Text Box 95"/>
          <p:cNvSpPr txBox="1">
            <a:spLocks noChangeArrowheads="1"/>
          </p:cNvSpPr>
          <p:nvPr/>
        </p:nvSpPr>
        <p:spPr bwMode="auto">
          <a:xfrm>
            <a:off x="4132262" y="2743200"/>
            <a:ext cx="3992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131" name="Text Box 78"/>
          <p:cNvSpPr txBox="1">
            <a:spLocks noChangeArrowheads="1"/>
          </p:cNvSpPr>
          <p:nvPr/>
        </p:nvSpPr>
        <p:spPr bwMode="auto">
          <a:xfrm>
            <a:off x="4117182" y="149165"/>
            <a:ext cx="4924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14</a:t>
            </a:r>
            <a:endParaRPr lang="en-US" sz="2000" dirty="0"/>
          </a:p>
        </p:txBody>
      </p:sp>
      <p:sp>
        <p:nvSpPr>
          <p:cNvPr id="132" name="Text Box 108"/>
          <p:cNvSpPr txBox="1">
            <a:spLocks noChangeArrowheads="1"/>
          </p:cNvSpPr>
          <p:nvPr/>
        </p:nvSpPr>
        <p:spPr bwMode="auto">
          <a:xfrm>
            <a:off x="7868240" y="2876551"/>
            <a:ext cx="5229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v18</a:t>
            </a:r>
            <a:endParaRPr lang="en-US" dirty="0"/>
          </a:p>
        </p:txBody>
      </p:sp>
      <p:sp>
        <p:nvSpPr>
          <p:cNvPr id="134" name="Text Box 102"/>
          <p:cNvSpPr txBox="1">
            <a:spLocks noChangeArrowheads="1"/>
          </p:cNvSpPr>
          <p:nvPr/>
        </p:nvSpPr>
        <p:spPr bwMode="auto">
          <a:xfrm>
            <a:off x="3106155" y="1263134"/>
            <a:ext cx="3992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c7</a:t>
            </a:r>
            <a:endParaRPr lang="en-US" dirty="0"/>
          </a:p>
        </p:txBody>
      </p:sp>
      <p:sp>
        <p:nvSpPr>
          <p:cNvPr id="135" name="Text Box 102"/>
          <p:cNvSpPr txBox="1">
            <a:spLocks noChangeArrowheads="1"/>
          </p:cNvSpPr>
          <p:nvPr/>
        </p:nvSpPr>
        <p:spPr bwMode="auto">
          <a:xfrm>
            <a:off x="3132138" y="4387334"/>
            <a:ext cx="3992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136" name="Text Box 102"/>
          <p:cNvSpPr txBox="1">
            <a:spLocks noChangeArrowheads="1"/>
          </p:cNvSpPr>
          <p:nvPr/>
        </p:nvSpPr>
        <p:spPr bwMode="auto">
          <a:xfrm>
            <a:off x="5390344" y="4415393"/>
            <a:ext cx="5162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c10</a:t>
            </a:r>
            <a:endParaRPr lang="en-US" dirty="0"/>
          </a:p>
        </p:txBody>
      </p:sp>
      <p:sp>
        <p:nvSpPr>
          <p:cNvPr id="138" name="Text Box 108"/>
          <p:cNvSpPr txBox="1">
            <a:spLocks noChangeArrowheads="1"/>
          </p:cNvSpPr>
          <p:nvPr/>
        </p:nvSpPr>
        <p:spPr bwMode="auto">
          <a:xfrm>
            <a:off x="4275137" y="6281798"/>
            <a:ext cx="5229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v19</a:t>
            </a:r>
            <a:endParaRPr lang="en-US" dirty="0"/>
          </a:p>
        </p:txBody>
      </p:sp>
      <p:sp>
        <p:nvSpPr>
          <p:cNvPr id="139" name="Text Box 95"/>
          <p:cNvSpPr txBox="1">
            <a:spLocks noChangeArrowheads="1"/>
          </p:cNvSpPr>
          <p:nvPr/>
        </p:nvSpPr>
        <p:spPr bwMode="auto">
          <a:xfrm>
            <a:off x="5044672" y="1002268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c8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5662"/>
          </a:xfrm>
        </p:spPr>
        <p:txBody>
          <a:bodyPr/>
          <a:lstStyle/>
          <a:p>
            <a:r>
              <a:rPr lang="en-US" dirty="0" smtClean="0"/>
              <a:t>Measurement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0300"/>
            <a:ext cx="8229600" cy="5334000"/>
          </a:xfrm>
        </p:spPr>
        <p:txBody>
          <a:bodyPr/>
          <a:lstStyle/>
          <a:p>
            <a:r>
              <a:rPr lang="en-US" dirty="0" smtClean="0"/>
              <a:t>Sub-model with A, E, F, G identified by the </a:t>
            </a:r>
            <a:r>
              <a:rPr lang="en-US" dirty="0" smtClean="0"/>
              <a:t>Three-Variable Rule for </a:t>
            </a:r>
            <a:r>
              <a:rPr lang="en-US" dirty="0" smtClean="0"/>
              <a:t>Un-standardized Factors (2c)</a:t>
            </a:r>
          </a:p>
          <a:p>
            <a:r>
              <a:rPr lang="en-US" dirty="0" smtClean="0"/>
              <a:t>Add the model with B, K, L by the </a:t>
            </a:r>
            <a:r>
              <a:rPr lang="en-US" dirty="0" smtClean="0"/>
              <a:t>Two-Variable Rule for </a:t>
            </a:r>
            <a:r>
              <a:rPr lang="en-US" dirty="0" smtClean="0"/>
              <a:t>Un-standardized Factors (2e)</a:t>
            </a:r>
          </a:p>
          <a:p>
            <a:r>
              <a:rPr lang="en-US" dirty="0" smtClean="0"/>
              <a:t>Identify the two sub-models with (C, I, J) and (D, O, P) by the Double Measurement Rule (2a)</a:t>
            </a:r>
          </a:p>
          <a:p>
            <a:r>
              <a:rPr lang="en-US" dirty="0" smtClean="0"/>
              <a:t>Combine all the models by the Model Combination Rule (2g)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</a:t>
            </a:r>
            <a:r>
              <a:rPr lang="en-US" dirty="0" smtClean="0"/>
              <a:t>ontinued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variables , M, N by the Cross-over Rule (2h)</a:t>
            </a:r>
          </a:p>
          <a:p>
            <a:endParaRPr lang="en-US" dirty="0" smtClean="0"/>
          </a:p>
          <a:p>
            <a:r>
              <a:rPr lang="en-US" b="1" dirty="0" smtClean="0"/>
              <a:t>Latent Model</a:t>
            </a:r>
            <a:r>
              <a:rPr lang="en-US" dirty="0" smtClean="0"/>
              <a:t>: Parameters are identifiable by the Regression Rule (3a)</a:t>
            </a:r>
          </a:p>
          <a:p>
            <a:endParaRPr lang="en-US" dirty="0" smtClean="0"/>
          </a:p>
          <a:p>
            <a:r>
              <a:rPr lang="en-US" dirty="0" smtClean="0"/>
              <a:t>Finally, Combine the measurement model and latent variable model by the Two-</a:t>
            </a:r>
            <a:r>
              <a:rPr lang="en-US" smtClean="0"/>
              <a:t>Step Rule (4)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187</Words>
  <Application>Microsoft Macintosh PowerPoint</Application>
  <PresentationFormat>On-screen Show (4:3)</PresentationFormat>
  <Paragraphs>58</Paragraphs>
  <Slides>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Measurement Model</vt:lpstr>
      <vt:lpstr>continued …</vt:lpstr>
    </vt:vector>
  </TitlesOfParts>
  <Company>University of Toronto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Earl Monroe</dc:creator>
  <cp:lastModifiedBy>Earl Monroe</cp:lastModifiedBy>
  <cp:revision>33</cp:revision>
  <cp:lastPrinted>2011-03-27T00:56:07Z</cp:lastPrinted>
  <dcterms:created xsi:type="dcterms:W3CDTF">2011-03-29T14:08:19Z</dcterms:created>
  <dcterms:modified xsi:type="dcterms:W3CDTF">2011-03-29T15:00:26Z</dcterms:modified>
</cp:coreProperties>
</file>